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328" r:id="rId3"/>
    <p:sldId id="330" r:id="rId4"/>
    <p:sldId id="344" r:id="rId5"/>
    <p:sldId id="345" r:id="rId6"/>
    <p:sldId id="360" r:id="rId7"/>
    <p:sldId id="331" r:id="rId8"/>
    <p:sldId id="369" r:id="rId9"/>
    <p:sldId id="371" r:id="rId10"/>
    <p:sldId id="381" r:id="rId11"/>
    <p:sldId id="385" r:id="rId12"/>
    <p:sldId id="422" r:id="rId13"/>
    <p:sldId id="391" r:id="rId14"/>
    <p:sldId id="394" r:id="rId15"/>
    <p:sldId id="392" r:id="rId16"/>
    <p:sldId id="395" r:id="rId17"/>
    <p:sldId id="402" r:id="rId18"/>
    <p:sldId id="396" r:id="rId19"/>
    <p:sldId id="424" r:id="rId20"/>
    <p:sldId id="386" r:id="rId21"/>
    <p:sldId id="374" r:id="rId22"/>
    <p:sldId id="375" r:id="rId23"/>
    <p:sldId id="376" r:id="rId24"/>
    <p:sldId id="377" r:id="rId25"/>
    <p:sldId id="346" r:id="rId26"/>
    <p:sldId id="399" r:id="rId27"/>
    <p:sldId id="342" r:id="rId28"/>
    <p:sldId id="405" r:id="rId29"/>
    <p:sldId id="406" r:id="rId30"/>
    <p:sldId id="412" r:id="rId31"/>
    <p:sldId id="407" r:id="rId32"/>
    <p:sldId id="410" r:id="rId33"/>
    <p:sldId id="364" r:id="rId34"/>
    <p:sldId id="365" r:id="rId35"/>
    <p:sldId id="348" r:id="rId36"/>
    <p:sldId id="378" r:id="rId37"/>
    <p:sldId id="420" r:id="rId38"/>
    <p:sldId id="403" r:id="rId39"/>
    <p:sldId id="362" r:id="rId40"/>
    <p:sldId id="358"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37634" autoAdjust="0"/>
  </p:normalViewPr>
  <p:slideViewPr>
    <p:cSldViewPr>
      <p:cViewPr varScale="1">
        <p:scale>
          <a:sx n="74" d="100"/>
          <a:sy n="74" d="100"/>
        </p:scale>
        <p:origin x="12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psd40\staff\mrieck\DIBELS\2012-2013\DIBELS%20K%20-%203%20Longitudinal\k%202010%20-%202nd%202012\BOY%20K%202010%20%20-%202nd%202012%20rows%20removed%20and%20sorted%20PSD%20PK%20add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sd40\staff\mrieck\DIBELS\1%20Longitudinal%20DIBELS%20Data\Longitudinal%20K-4\BOY%20K%202010%20%20-%204th%20%202014%20rows%20removed%20and%20sorted%20by%20progra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psd40\staff\mrieck\Goals%20and%20Outcomes%20&amp;%20Reports\2014-2015\Data%20Charts\Data%20for%20Outcomes%20and%20Charts%20July%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sz="2800" dirty="0"/>
              <a:t>Following One Group of Students K </a:t>
            </a:r>
            <a:r>
              <a:rPr lang="en-US" sz="2800" dirty="0" smtClean="0"/>
              <a:t>– 4th </a:t>
            </a:r>
            <a:r>
              <a:rPr lang="en-US" sz="2800" dirty="0"/>
              <a:t>Grade</a:t>
            </a:r>
          </a:p>
          <a:p>
            <a:pPr>
              <a:defRPr sz="3600"/>
            </a:pPr>
            <a:r>
              <a:rPr lang="en-US" sz="2000" dirty="0"/>
              <a:t>% Scoring at Benchmark on Beginning of Year Assessment</a:t>
            </a:r>
          </a:p>
        </c:rich>
      </c:tx>
      <c:layout>
        <c:manualLayout>
          <c:xMode val="edge"/>
          <c:yMode val="edge"/>
          <c:x val="0.11660411198600316"/>
          <c:y val="3.3510423266057188E-2"/>
        </c:manualLayout>
      </c:layout>
      <c:overlay val="0"/>
    </c:title>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6.1396981627297488E-2"/>
          <c:y val="0.22500527951247651"/>
          <c:w val="0.93860301837270665"/>
          <c:h val="0.70102588469545313"/>
        </c:manualLayout>
      </c:layout>
      <c:bar3DChart>
        <c:barDir val="col"/>
        <c:grouping val="clustered"/>
        <c:varyColors val="0"/>
        <c:dLbls>
          <c:showLegendKey val="0"/>
          <c:showVal val="1"/>
          <c:showCatName val="0"/>
          <c:showSerName val="0"/>
          <c:showPercent val="0"/>
          <c:showBubbleSize val="0"/>
        </c:dLbls>
        <c:gapWidth val="150"/>
        <c:shape val="box"/>
        <c:axId val="164527592"/>
        <c:axId val="164527976"/>
        <c:axId val="0"/>
      </c:bar3DChart>
      <c:catAx>
        <c:axId val="164527592"/>
        <c:scaling>
          <c:orientation val="minMax"/>
        </c:scaling>
        <c:delete val="0"/>
        <c:axPos val="b"/>
        <c:majorTickMark val="out"/>
        <c:minorTickMark val="none"/>
        <c:tickLblPos val="nextTo"/>
        <c:txPr>
          <a:bodyPr/>
          <a:lstStyle/>
          <a:p>
            <a:pPr>
              <a:defRPr sz="2000" b="1"/>
            </a:pPr>
            <a:endParaRPr lang="en-US"/>
          </a:p>
        </c:txPr>
        <c:crossAx val="164527976"/>
        <c:crosses val="autoZero"/>
        <c:auto val="1"/>
        <c:lblAlgn val="ctr"/>
        <c:lblOffset val="100"/>
        <c:noMultiLvlLbl val="0"/>
      </c:catAx>
      <c:valAx>
        <c:axId val="164527976"/>
        <c:scaling>
          <c:orientation val="minMax"/>
        </c:scaling>
        <c:delete val="1"/>
        <c:axPos val="l"/>
        <c:numFmt formatCode="0%" sourceLinked="1"/>
        <c:majorTickMark val="out"/>
        <c:minorTickMark val="none"/>
        <c:tickLblPos val="none"/>
        <c:crossAx val="164527592"/>
        <c:crosses val="autoZero"/>
        <c:crossBetween val="between"/>
      </c:valAx>
      <c:spPr>
        <a:noFill/>
        <a:ln w="25400">
          <a:noFill/>
        </a:ln>
      </c:spPr>
    </c:plotArea>
    <c:legend>
      <c:legendPos val="t"/>
      <c:overlay val="0"/>
      <c:txPr>
        <a:bodyPr/>
        <a:lstStyle/>
        <a:p>
          <a:pPr>
            <a:defRPr sz="1800" b="1"/>
          </a:pPr>
          <a:endParaRPr lang="en-US"/>
        </a:p>
      </c:txPr>
    </c:legend>
    <c:plotVisOnly val="1"/>
    <c:dispBlanksAs val="gap"/>
    <c:showDLblsOverMax val="0"/>
  </c:chart>
  <c:spPr>
    <a:effectLst>
      <a:innerShdw blurRad="114300">
        <a:prstClr val="black"/>
      </a:inn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800" b="1" i="0" baseline="0" dirty="0"/>
              <a:t>Following One Group of Students K - 4th Grade</a:t>
            </a:r>
            <a:endParaRPr lang="en-US" sz="2800" dirty="0"/>
          </a:p>
          <a:p>
            <a:pPr>
              <a:defRPr sz="2400"/>
            </a:pPr>
            <a:r>
              <a:rPr lang="en-US" sz="2400" b="1" i="0" baseline="0" dirty="0"/>
              <a:t>% Scoring at Benchmark on Beginning of </a:t>
            </a:r>
            <a:r>
              <a:rPr lang="en-US" sz="2400" b="1" i="0" baseline="0" dirty="0" smtClean="0"/>
              <a:t>Year       </a:t>
            </a:r>
            <a:r>
              <a:rPr lang="en-US" sz="2400" b="1" i="0" baseline="0" dirty="0"/>
              <a:t>Assessment</a:t>
            </a:r>
            <a:endParaRPr lang="en-US" sz="2400" dirty="0"/>
          </a:p>
        </c:rich>
      </c:tx>
      <c:layout>
        <c:manualLayout>
          <c:xMode val="edge"/>
          <c:yMode val="edge"/>
          <c:x val="0.1750908792650919"/>
          <c:y val="3.4933467618873747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'PKC &amp; District Average K-4'!$A$4</c:f>
              <c:strCache>
                <c:ptCount val="1"/>
                <c:pt idx="0">
                  <c:v>District Average</c:v>
                </c:pt>
              </c:strCache>
            </c:strRef>
          </c:tx>
          <c:invertIfNegative val="0"/>
          <c:dLbls>
            <c:spPr>
              <a:noFill/>
              <a:ln>
                <a:noFill/>
              </a:ln>
              <a:effectLst/>
            </c:spPr>
            <c:txPr>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'PKC &amp; District Average K-4'!$B$3:$F$3</c:f>
              <c:strCache>
                <c:ptCount val="5"/>
                <c:pt idx="0">
                  <c:v>Kindergarten</c:v>
                </c:pt>
                <c:pt idx="1">
                  <c:v>First Grade</c:v>
                </c:pt>
                <c:pt idx="2">
                  <c:v>Second Grade</c:v>
                </c:pt>
                <c:pt idx="3">
                  <c:v>Third Grade</c:v>
                </c:pt>
                <c:pt idx="4">
                  <c:v>Fourth Grade</c:v>
                </c:pt>
              </c:strCache>
            </c:strRef>
          </c:cat>
          <c:val>
            <c:numRef>
              <c:f>'PKC &amp; District Average K-4'!$B$4:$F$4</c:f>
              <c:numCache>
                <c:formatCode>0%</c:formatCode>
                <c:ptCount val="5"/>
                <c:pt idx="0">
                  <c:v>0.56000000000000005</c:v>
                </c:pt>
                <c:pt idx="1">
                  <c:v>0.58000000000000007</c:v>
                </c:pt>
                <c:pt idx="2">
                  <c:v>0.69000000000000061</c:v>
                </c:pt>
                <c:pt idx="3">
                  <c:v>0.60000000000000064</c:v>
                </c:pt>
                <c:pt idx="4">
                  <c:v>0.59000000000000008</c:v>
                </c:pt>
              </c:numCache>
            </c:numRef>
          </c:val>
        </c:ser>
        <c:ser>
          <c:idx val="1"/>
          <c:order val="1"/>
          <c:tx>
            <c:strRef>
              <c:f>'PKC &amp; District Average K-4'!$A$5</c:f>
              <c:strCache>
                <c:ptCount val="1"/>
                <c:pt idx="0">
                  <c:v>Pre-K Counts</c:v>
                </c:pt>
              </c:strCache>
            </c:strRef>
          </c:tx>
          <c:invertIfNegative val="0"/>
          <c:dLbls>
            <c:dLbl>
              <c:idx val="0"/>
              <c:layout>
                <c:manualLayout>
                  <c:x val="1.6501650165016656E-2"/>
                  <c:y val="-5.8139534883721988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6127612761276408E-2"/>
                  <c:y val="-1.937984496124032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'PKC &amp; District Average K-4'!$B$3:$F$3</c:f>
              <c:strCache>
                <c:ptCount val="5"/>
                <c:pt idx="0">
                  <c:v>Kindergarten</c:v>
                </c:pt>
                <c:pt idx="1">
                  <c:v>First Grade</c:v>
                </c:pt>
                <c:pt idx="2">
                  <c:v>Second Grade</c:v>
                </c:pt>
                <c:pt idx="3">
                  <c:v>Third Grade</c:v>
                </c:pt>
                <c:pt idx="4">
                  <c:v>Fourth Grade</c:v>
                </c:pt>
              </c:strCache>
            </c:strRef>
          </c:cat>
          <c:val>
            <c:numRef>
              <c:f>'PKC &amp; District Average K-4'!$B$5:$F$5</c:f>
              <c:numCache>
                <c:formatCode>0%</c:formatCode>
                <c:ptCount val="5"/>
                <c:pt idx="0">
                  <c:v>0.61000000000000065</c:v>
                </c:pt>
                <c:pt idx="1">
                  <c:v>0.61000000000000065</c:v>
                </c:pt>
                <c:pt idx="2">
                  <c:v>0.76000000000000589</c:v>
                </c:pt>
                <c:pt idx="3">
                  <c:v>0.70000000000000062</c:v>
                </c:pt>
                <c:pt idx="4">
                  <c:v>0.72000000000000064</c:v>
                </c:pt>
              </c:numCache>
            </c:numRef>
          </c:val>
        </c:ser>
        <c:dLbls>
          <c:showLegendKey val="0"/>
          <c:showVal val="0"/>
          <c:showCatName val="0"/>
          <c:showSerName val="0"/>
          <c:showPercent val="0"/>
          <c:showBubbleSize val="0"/>
        </c:dLbls>
        <c:gapWidth val="150"/>
        <c:shape val="box"/>
        <c:axId val="164626704"/>
        <c:axId val="164631184"/>
        <c:axId val="0"/>
      </c:bar3DChart>
      <c:catAx>
        <c:axId val="164626704"/>
        <c:scaling>
          <c:orientation val="minMax"/>
        </c:scaling>
        <c:delete val="0"/>
        <c:axPos val="b"/>
        <c:numFmt formatCode="General" sourceLinked="0"/>
        <c:majorTickMark val="out"/>
        <c:minorTickMark val="none"/>
        <c:tickLblPos val="nextTo"/>
        <c:txPr>
          <a:bodyPr/>
          <a:lstStyle/>
          <a:p>
            <a:pPr>
              <a:defRPr b="1"/>
            </a:pPr>
            <a:endParaRPr lang="en-US"/>
          </a:p>
        </c:txPr>
        <c:crossAx val="164631184"/>
        <c:crosses val="autoZero"/>
        <c:auto val="1"/>
        <c:lblAlgn val="ctr"/>
        <c:lblOffset val="100"/>
        <c:noMultiLvlLbl val="0"/>
      </c:catAx>
      <c:valAx>
        <c:axId val="164631184"/>
        <c:scaling>
          <c:orientation val="minMax"/>
        </c:scaling>
        <c:delete val="0"/>
        <c:axPos val="l"/>
        <c:majorGridlines/>
        <c:numFmt formatCode="0%" sourceLinked="1"/>
        <c:majorTickMark val="out"/>
        <c:minorTickMark val="none"/>
        <c:tickLblPos val="nextTo"/>
        <c:crossAx val="164626704"/>
        <c:crosses val="autoZero"/>
        <c:crossBetween val="between"/>
      </c:valAx>
    </c:plotArea>
    <c:legend>
      <c:legendPos val="b"/>
      <c:overlay val="0"/>
      <c:txPr>
        <a:bodyPr/>
        <a:lstStyle/>
        <a:p>
          <a:pPr>
            <a:defRPr sz="2400" b="1"/>
          </a:pPr>
          <a:endParaRPr lang="en-US"/>
        </a:p>
      </c:txPr>
    </c:legend>
    <c:plotVisOnly val="1"/>
    <c:dispBlanksAs val="gap"/>
    <c:showDLblsOverMax val="0"/>
  </c:chart>
  <c:spPr>
    <a:effectLst>
      <a:innerShdw blurRad="114300">
        <a:prstClr val="black"/>
      </a:innerShdw>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1.6516516516516522E-2"/>
          <c:y val="2.9382300749827082E-2"/>
          <c:w val="0.98348348348348369"/>
          <c:h val="0.79418045359794354"/>
        </c:manualLayout>
      </c:layout>
      <c:bar3DChart>
        <c:barDir val="col"/>
        <c:grouping val="clustered"/>
        <c:varyColors val="0"/>
        <c:ser>
          <c:idx val="0"/>
          <c:order val="0"/>
          <c:tx>
            <c:strRef>
              <c:f>Family!$A$6</c:f>
              <c:strCache>
                <c:ptCount val="1"/>
                <c:pt idx="0">
                  <c:v>2009</c:v>
                </c:pt>
              </c:strCache>
            </c:strRef>
          </c:tx>
          <c:invertIfNegative val="0"/>
          <c:dLbls>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Family!$B$6:$C$6</c:f>
              <c:numCache>
                <c:formatCode>General</c:formatCode>
                <c:ptCount val="2"/>
                <c:pt idx="0">
                  <c:v>25</c:v>
                </c:pt>
                <c:pt idx="1">
                  <c:v>168</c:v>
                </c:pt>
              </c:numCache>
            </c:numRef>
          </c:val>
        </c:ser>
        <c:ser>
          <c:idx val="1"/>
          <c:order val="1"/>
          <c:tx>
            <c:strRef>
              <c:f>Family!$A$7</c:f>
              <c:strCache>
                <c:ptCount val="1"/>
                <c:pt idx="0">
                  <c:v>2010</c:v>
                </c:pt>
              </c:strCache>
            </c:strRef>
          </c:tx>
          <c:invertIfNegative val="0"/>
          <c:dLbls>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Family!$B$7:$C$7</c:f>
              <c:numCache>
                <c:formatCode>General</c:formatCode>
                <c:ptCount val="2"/>
                <c:pt idx="0">
                  <c:v>79</c:v>
                </c:pt>
                <c:pt idx="1">
                  <c:v>261</c:v>
                </c:pt>
              </c:numCache>
            </c:numRef>
          </c:val>
        </c:ser>
        <c:ser>
          <c:idx val="2"/>
          <c:order val="2"/>
          <c:tx>
            <c:strRef>
              <c:f>Family!$A$8</c:f>
              <c:strCache>
                <c:ptCount val="1"/>
                <c:pt idx="0">
                  <c:v>2011</c:v>
                </c:pt>
              </c:strCache>
            </c:strRef>
          </c:tx>
          <c:invertIfNegative val="0"/>
          <c:dLbls>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Family!$B$8:$C$8</c:f>
              <c:numCache>
                <c:formatCode>General</c:formatCode>
                <c:ptCount val="2"/>
                <c:pt idx="0">
                  <c:v>86</c:v>
                </c:pt>
                <c:pt idx="1">
                  <c:v>461</c:v>
                </c:pt>
              </c:numCache>
            </c:numRef>
          </c:val>
        </c:ser>
        <c:ser>
          <c:idx val="3"/>
          <c:order val="3"/>
          <c:tx>
            <c:strRef>
              <c:f>Family!$A$9</c:f>
              <c:strCache>
                <c:ptCount val="1"/>
                <c:pt idx="0">
                  <c:v>2012</c:v>
                </c:pt>
              </c:strCache>
            </c:strRef>
          </c:tx>
          <c:invertIfNegative val="0"/>
          <c:dLbls>
            <c:dLbl>
              <c:idx val="0"/>
              <c:layout>
                <c:manualLayout>
                  <c:x val="1.6666666666666725E-2"/>
                  <c:y val="-9.2592592592594652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2222222222222442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Family!$B$9:$C$9</c:f>
              <c:numCache>
                <c:formatCode>General</c:formatCode>
                <c:ptCount val="2"/>
                <c:pt idx="0">
                  <c:v>118</c:v>
                </c:pt>
                <c:pt idx="1">
                  <c:v>514</c:v>
                </c:pt>
              </c:numCache>
            </c:numRef>
          </c:val>
        </c:ser>
        <c:ser>
          <c:idx val="4"/>
          <c:order val="4"/>
          <c:tx>
            <c:strRef>
              <c:f>Family!$A$10</c:f>
              <c:strCache>
                <c:ptCount val="1"/>
                <c:pt idx="0">
                  <c:v>2013</c:v>
                </c:pt>
              </c:strCache>
            </c:strRef>
          </c:tx>
          <c:invertIfNegative val="0"/>
          <c:dLbls>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Family!$B$10:$C$10</c:f>
              <c:numCache>
                <c:formatCode>General</c:formatCode>
                <c:ptCount val="2"/>
                <c:pt idx="0">
                  <c:v>207</c:v>
                </c:pt>
                <c:pt idx="1">
                  <c:v>762</c:v>
                </c:pt>
              </c:numCache>
            </c:numRef>
          </c:val>
        </c:ser>
        <c:ser>
          <c:idx val="5"/>
          <c:order val="5"/>
          <c:tx>
            <c:strRef>
              <c:f>Family!$A$11</c:f>
              <c:strCache>
                <c:ptCount val="1"/>
                <c:pt idx="0">
                  <c:v>2014</c:v>
                </c:pt>
              </c:strCache>
            </c:strRef>
          </c:tx>
          <c:invertIfNegative val="0"/>
          <c:dLbls>
            <c:dLbl>
              <c:idx val="0"/>
              <c:layout>
                <c:manualLayout>
                  <c:x val="2.2222222222222202E-2"/>
                  <c:y val="-4.6296296296296727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7777777777778321E-2"/>
                  <c:y val="2.1218890680034171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Family!$B$5:$C$5</c:f>
              <c:strCache>
                <c:ptCount val="2"/>
                <c:pt idx="0">
                  <c:v>Attendance at workshops</c:v>
                </c:pt>
                <c:pt idx="1">
                  <c:v>Volunteer Hours in Classrooms</c:v>
                </c:pt>
              </c:strCache>
            </c:strRef>
          </c:cat>
          <c:val>
            <c:numRef>
              <c:f>Family!$B$11:$C$11</c:f>
              <c:numCache>
                <c:formatCode>General</c:formatCode>
                <c:ptCount val="2"/>
                <c:pt idx="0">
                  <c:v>257</c:v>
                </c:pt>
                <c:pt idx="1">
                  <c:v>719</c:v>
                </c:pt>
              </c:numCache>
            </c:numRef>
          </c:val>
        </c:ser>
        <c:dLbls>
          <c:showLegendKey val="0"/>
          <c:showVal val="0"/>
          <c:showCatName val="0"/>
          <c:showSerName val="0"/>
          <c:showPercent val="0"/>
          <c:showBubbleSize val="0"/>
        </c:dLbls>
        <c:gapWidth val="150"/>
        <c:shape val="box"/>
        <c:axId val="164653848"/>
        <c:axId val="164613312"/>
        <c:axId val="0"/>
      </c:bar3DChart>
      <c:catAx>
        <c:axId val="164653848"/>
        <c:scaling>
          <c:orientation val="minMax"/>
        </c:scaling>
        <c:delete val="0"/>
        <c:axPos val="b"/>
        <c:numFmt formatCode="General" sourceLinked="1"/>
        <c:majorTickMark val="none"/>
        <c:minorTickMark val="none"/>
        <c:tickLblPos val="nextTo"/>
        <c:txPr>
          <a:bodyPr/>
          <a:lstStyle/>
          <a:p>
            <a:pPr>
              <a:defRPr sz="2000" b="1"/>
            </a:pPr>
            <a:endParaRPr lang="en-US"/>
          </a:p>
        </c:txPr>
        <c:crossAx val="164613312"/>
        <c:crosses val="autoZero"/>
        <c:auto val="1"/>
        <c:lblAlgn val="ctr"/>
        <c:lblOffset val="100"/>
        <c:noMultiLvlLbl val="0"/>
      </c:catAx>
      <c:valAx>
        <c:axId val="164613312"/>
        <c:scaling>
          <c:orientation val="minMax"/>
        </c:scaling>
        <c:delete val="1"/>
        <c:axPos val="l"/>
        <c:majorGridlines/>
        <c:numFmt formatCode="General" sourceLinked="1"/>
        <c:majorTickMark val="none"/>
        <c:minorTickMark val="none"/>
        <c:tickLblPos val="none"/>
        <c:crossAx val="164653848"/>
        <c:crosses val="autoZero"/>
        <c:crossBetween val="between"/>
      </c:valAx>
    </c:plotArea>
    <c:legend>
      <c:legendPos val="b"/>
      <c:overlay val="0"/>
      <c:txPr>
        <a:bodyPr/>
        <a:lstStyle/>
        <a:p>
          <a:pPr>
            <a:defRPr sz="2400" b="1"/>
          </a:pPr>
          <a:endParaRPr lang="en-US"/>
        </a:p>
      </c:txPr>
    </c:legend>
    <c:plotVisOnly val="1"/>
    <c:dispBlanksAs val="gap"/>
    <c:showDLblsOverMax val="0"/>
  </c:chart>
  <c:spPr>
    <a:effectLst>
      <a:innerShdw blurRad="114300">
        <a:prstClr val="black"/>
      </a:innerShdw>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ED69B8-0CC7-4E5F-9A4B-92C4D57460E5}" type="datetimeFigureOut">
              <a:rPr lang="en-US" smtClean="0"/>
              <a:pPr/>
              <a:t>6/13/2016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488A02-3F50-4E97-9F7B-51A44D1788EB}" type="slidenum">
              <a:rPr lang="en-US" smtClean="0"/>
              <a:pPr/>
              <a:t>‹#›</a:t>
            </a:fld>
            <a:endParaRPr lang="en-US"/>
          </a:p>
        </p:txBody>
      </p:sp>
    </p:spTree>
    <p:extLst>
      <p:ext uri="{BB962C8B-B14F-4D97-AF65-F5344CB8AC3E}">
        <p14:creationId xmlns:p14="http://schemas.microsoft.com/office/powerpoint/2010/main" val="596159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5528"/>
          </a:xfrm>
          <a:prstGeom prst="rect">
            <a:avLst/>
          </a:prstGeom>
        </p:spPr>
        <p:txBody>
          <a:bodyPr vert="horz" lIns="93169" tIns="46585" rIns="93169" bIns="4658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673" y="0"/>
            <a:ext cx="3038155" cy="465528"/>
          </a:xfrm>
          <a:prstGeom prst="rect">
            <a:avLst/>
          </a:prstGeom>
        </p:spPr>
        <p:txBody>
          <a:bodyPr vert="horz" lIns="93169" tIns="46585" rIns="93169" bIns="46585" rtlCol="0"/>
          <a:lstStyle>
            <a:lvl1pPr algn="r" fontAlgn="auto">
              <a:spcBef>
                <a:spcPts val="0"/>
              </a:spcBef>
              <a:spcAft>
                <a:spcPts val="0"/>
              </a:spcAft>
              <a:defRPr sz="1200" smtClean="0">
                <a:latin typeface="+mn-lt"/>
              </a:defRPr>
            </a:lvl1pPr>
          </a:lstStyle>
          <a:p>
            <a:pPr>
              <a:defRPr/>
            </a:pPr>
            <a:fld id="{35F93594-3CD8-4427-9BC7-709A30A901F5}" type="datetimeFigureOut">
              <a:rPr lang="en-US"/>
              <a:pPr>
                <a:defRPr/>
              </a:pPr>
              <a:t>6/13/2016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5" rIns="93169" bIns="46585" rtlCol="0" anchor="ctr"/>
          <a:lstStyle/>
          <a:p>
            <a:pPr lvl="0"/>
            <a:endParaRPr lang="en-US" noProof="0"/>
          </a:p>
        </p:txBody>
      </p:sp>
      <p:sp>
        <p:nvSpPr>
          <p:cNvPr id="5" name="Notes Placeholder 4"/>
          <p:cNvSpPr>
            <a:spLocks noGrp="1"/>
          </p:cNvSpPr>
          <p:nvPr>
            <p:ph type="body" sz="quarter" idx="3"/>
          </p:nvPr>
        </p:nvSpPr>
        <p:spPr>
          <a:xfrm>
            <a:off x="701355" y="4416222"/>
            <a:ext cx="5607691" cy="4183458"/>
          </a:xfrm>
          <a:prstGeom prst="rect">
            <a:avLst/>
          </a:prstGeom>
        </p:spPr>
        <p:txBody>
          <a:bodyPr vert="horz" lIns="93169" tIns="46585" rIns="93169" bIns="4658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299"/>
            <a:ext cx="3038155" cy="465528"/>
          </a:xfrm>
          <a:prstGeom prst="rect">
            <a:avLst/>
          </a:prstGeom>
        </p:spPr>
        <p:txBody>
          <a:bodyPr vert="horz" lIns="93169" tIns="46585" rIns="93169" bIns="4658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673" y="8829299"/>
            <a:ext cx="3038155" cy="465528"/>
          </a:xfrm>
          <a:prstGeom prst="rect">
            <a:avLst/>
          </a:prstGeom>
        </p:spPr>
        <p:txBody>
          <a:bodyPr vert="horz" lIns="93169" tIns="46585" rIns="93169" bIns="46585" rtlCol="0" anchor="b"/>
          <a:lstStyle>
            <a:lvl1pPr algn="r" fontAlgn="auto">
              <a:spcBef>
                <a:spcPts val="0"/>
              </a:spcBef>
              <a:spcAft>
                <a:spcPts val="0"/>
              </a:spcAft>
              <a:defRPr sz="1200" smtClean="0">
                <a:latin typeface="+mn-lt"/>
              </a:defRPr>
            </a:lvl1pPr>
          </a:lstStyle>
          <a:p>
            <a:pPr>
              <a:defRPr/>
            </a:pPr>
            <a:fld id="{D8EAD371-B15C-4628-A425-965DF520CD9C}" type="slidenum">
              <a:rPr lang="en-US"/>
              <a:pPr>
                <a:defRPr/>
              </a:pPr>
              <a:t>‹#›</a:t>
            </a:fld>
            <a:endParaRPr lang="en-US"/>
          </a:p>
        </p:txBody>
      </p:sp>
    </p:spTree>
    <p:extLst>
      <p:ext uri="{BB962C8B-B14F-4D97-AF65-F5344CB8AC3E}">
        <p14:creationId xmlns:p14="http://schemas.microsoft.com/office/powerpoint/2010/main" val="27241033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smtClean="0"/>
              <a:t>Introductions</a:t>
            </a:r>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1</a:t>
            </a:fld>
            <a:endParaRPr lang="en-US"/>
          </a:p>
        </p:txBody>
      </p:sp>
    </p:spTree>
    <p:extLst>
      <p:ext uri="{BB962C8B-B14F-4D97-AF65-F5344CB8AC3E}">
        <p14:creationId xmlns:p14="http://schemas.microsoft.com/office/powerpoint/2010/main" val="3121800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30</a:t>
            </a:fld>
            <a:endParaRPr lang="en-US"/>
          </a:p>
        </p:txBody>
      </p:sp>
    </p:spTree>
    <p:extLst>
      <p:ext uri="{BB962C8B-B14F-4D97-AF65-F5344CB8AC3E}">
        <p14:creationId xmlns:p14="http://schemas.microsoft.com/office/powerpoint/2010/main" val="292981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Are we making a difference</a:t>
            </a:r>
            <a:r>
              <a:rPr lang="en-US" b="1" baseline="0" dirty="0" smtClean="0"/>
              <a:t> for kids and families? </a:t>
            </a:r>
            <a:r>
              <a:rPr lang="en-US" b="1" dirty="0" smtClean="0"/>
              <a:t>Our children who participate in the high quality community based Pre-K</a:t>
            </a:r>
            <a:r>
              <a:rPr lang="en-US" b="1" baseline="0" dirty="0" smtClean="0"/>
              <a:t> classes are entering kindergarten better prepared and they are sustaining those gains throughout elementary school. The red bar  is the Pre-K Counts students compared to the overall district average. The students entered kindergarten ahead of the district average and those same students are now in fourth grade and still scoring substantially above the district average.</a:t>
            </a:r>
            <a:endParaRPr lang="en-US" b="1" dirty="0"/>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33</a:t>
            </a:fld>
            <a:endParaRPr lang="en-US"/>
          </a:p>
        </p:txBody>
      </p:sp>
    </p:spTree>
    <p:extLst>
      <p:ext uri="{BB962C8B-B14F-4D97-AF65-F5344CB8AC3E}">
        <p14:creationId xmlns:p14="http://schemas.microsoft.com/office/powerpoint/2010/main" val="67484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35</a:t>
            </a:fld>
            <a:endParaRPr lang="en-US"/>
          </a:p>
        </p:txBody>
      </p:sp>
    </p:spTree>
    <p:extLst>
      <p:ext uri="{BB962C8B-B14F-4D97-AF65-F5344CB8AC3E}">
        <p14:creationId xmlns:p14="http://schemas.microsoft.com/office/powerpoint/2010/main" val="15209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39</a:t>
            </a:fld>
            <a:endParaRPr lang="en-US"/>
          </a:p>
        </p:txBody>
      </p:sp>
    </p:spTree>
    <p:extLst>
      <p:ext uri="{BB962C8B-B14F-4D97-AF65-F5344CB8AC3E}">
        <p14:creationId xmlns:p14="http://schemas.microsoft.com/office/powerpoint/2010/main" val="178036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 connecting K readiness with 3</a:t>
            </a:r>
            <a:r>
              <a:rPr lang="en-US" baseline="30000" dirty="0" smtClean="0"/>
              <a:t>rd</a:t>
            </a:r>
            <a:r>
              <a:rPr lang="en-US" dirty="0" smtClean="0"/>
              <a:t> grade reading and graduation</a:t>
            </a:r>
            <a:r>
              <a:rPr lang="en-US" baseline="0" dirty="0" smtClean="0"/>
              <a:t> rate</a:t>
            </a:r>
          </a:p>
          <a:p>
            <a:r>
              <a:rPr lang="en-US" baseline="0" dirty="0" smtClean="0"/>
              <a:t>Dissertation and Findings</a:t>
            </a:r>
          </a:p>
          <a:p>
            <a:r>
              <a:rPr lang="en-US" baseline="0" dirty="0" smtClean="0"/>
              <a:t>Cost of Special education remediation</a:t>
            </a:r>
          </a:p>
        </p:txBody>
      </p:sp>
      <p:sp>
        <p:nvSpPr>
          <p:cNvPr id="4" name="Slide Number Placeholder 3"/>
          <p:cNvSpPr>
            <a:spLocks noGrp="1"/>
          </p:cNvSpPr>
          <p:nvPr>
            <p:ph type="sldNum" sz="quarter" idx="10"/>
          </p:nvPr>
        </p:nvSpPr>
        <p:spPr/>
        <p:txBody>
          <a:bodyPr/>
          <a:lstStyle/>
          <a:p>
            <a:pPr>
              <a:defRPr/>
            </a:pPr>
            <a:fld id="{D8EAD371-B15C-4628-A425-965DF520CD9C}" type="slidenum">
              <a:rPr lang="en-US" smtClean="0"/>
              <a:pPr>
                <a:defRPr/>
              </a:pPr>
              <a:t>3</a:t>
            </a:fld>
            <a:endParaRPr lang="en-US"/>
          </a:p>
        </p:txBody>
      </p:sp>
    </p:spTree>
    <p:extLst>
      <p:ext uri="{BB962C8B-B14F-4D97-AF65-F5344CB8AC3E}">
        <p14:creationId xmlns:p14="http://schemas.microsoft.com/office/powerpoint/2010/main" val="227794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PEAK</a:t>
            </a:r>
          </a:p>
          <a:p>
            <a:endParaRPr lang="en-US" dirty="0" smtClean="0"/>
          </a:p>
          <a:p>
            <a:r>
              <a:rPr lang="en-US" dirty="0" smtClean="0"/>
              <a:t>Open to all for participation –</a:t>
            </a:r>
            <a:r>
              <a:rPr lang="en-US" baseline="0" dirty="0" smtClean="0"/>
              <a:t> PEAK support breakfast meetings – Literacy, math, Social skill development</a:t>
            </a:r>
            <a:endParaRPr lang="en-US" dirty="0"/>
          </a:p>
        </p:txBody>
      </p:sp>
      <p:sp>
        <p:nvSpPr>
          <p:cNvPr id="4" name="Slide Number Placeholder 3"/>
          <p:cNvSpPr>
            <a:spLocks noGrp="1"/>
          </p:cNvSpPr>
          <p:nvPr>
            <p:ph type="sldNum" sz="quarter" idx="10"/>
          </p:nvPr>
        </p:nvSpPr>
        <p:spPr/>
        <p:txBody>
          <a:bodyPr/>
          <a:lstStyle/>
          <a:p>
            <a:pPr>
              <a:defRPr/>
            </a:pPr>
            <a:fld id="{C2F1C4A8-C6BC-4CC9-A9ED-5EC7483FE6A1}" type="slidenum">
              <a:rPr lang="en-US" smtClean="0"/>
              <a:pPr>
                <a:defRPr/>
              </a:pPr>
              <a:t>11</a:t>
            </a:fld>
            <a:endParaRPr lang="en-US"/>
          </a:p>
        </p:txBody>
      </p:sp>
    </p:spTree>
    <p:extLst>
      <p:ext uri="{BB962C8B-B14F-4D97-AF65-F5344CB8AC3E}">
        <p14:creationId xmlns:p14="http://schemas.microsoft.com/office/powerpoint/2010/main" val="308396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File card for each family</a:t>
            </a:r>
            <a:r>
              <a:rPr lang="en-US" baseline="0" dirty="0" smtClean="0"/>
              <a:t> </a:t>
            </a:r>
          </a:p>
          <a:p>
            <a:r>
              <a:rPr lang="en-US" baseline="0" dirty="0" smtClean="0"/>
              <a:t>	name and age of children</a:t>
            </a:r>
          </a:p>
          <a:p>
            <a:r>
              <a:rPr lang="en-US" baseline="0" dirty="0" smtClean="0"/>
              <a:t>	name of parents</a:t>
            </a:r>
          </a:p>
          <a:p>
            <a:r>
              <a:rPr lang="en-US" baseline="0" dirty="0" smtClean="0"/>
              <a:t>Dates blank for PLN</a:t>
            </a:r>
          </a:p>
          <a:p>
            <a:r>
              <a:rPr lang="en-US" baseline="0" dirty="0" smtClean="0"/>
              <a:t>Files alphabetized by last name</a:t>
            </a:r>
          </a:p>
          <a:p>
            <a:r>
              <a:rPr lang="en-US" baseline="0" dirty="0" smtClean="0"/>
              <a:t>Name tags made for parent &amp; child</a:t>
            </a:r>
          </a:p>
          <a:p>
            <a:r>
              <a:rPr lang="en-US" baseline="0" dirty="0" smtClean="0"/>
              <a:t>	Adult tag blue include name of child</a:t>
            </a:r>
          </a:p>
          <a:p>
            <a:r>
              <a:rPr lang="en-US" baseline="0" dirty="0" smtClean="0"/>
              <a:t>	Child Red and include parent name</a:t>
            </a:r>
          </a:p>
          <a:p>
            <a:r>
              <a:rPr lang="en-US" baseline="0" dirty="0" smtClean="0"/>
              <a:t>		both tags include rooms numbers</a:t>
            </a:r>
          </a:p>
          <a:p>
            <a:r>
              <a:rPr lang="en-US" baseline="0" dirty="0" smtClean="0"/>
              <a:t>Master list on spreadsheet for attendance tracking for attendance for grand prize</a:t>
            </a:r>
          </a:p>
          <a:p>
            <a:r>
              <a:rPr lang="en-US" baseline="0" dirty="0" smtClean="0"/>
              <a:t>Break outs with same teacher</a:t>
            </a:r>
          </a:p>
          <a:p>
            <a:r>
              <a:rPr lang="en-US" baseline="0" dirty="0" smtClean="0"/>
              <a:t>Name tag and raffle ticket</a:t>
            </a:r>
          </a:p>
          <a:p>
            <a:endParaRPr lang="en-US" dirty="0" smtClean="0"/>
          </a:p>
          <a:p>
            <a:endParaRPr lang="en-US" dirty="0" smtClean="0"/>
          </a:p>
          <a:p>
            <a:endParaRPr lang="en-US" dirty="0" smtClean="0"/>
          </a:p>
          <a:p>
            <a:r>
              <a:rPr lang="en-US" dirty="0" smtClean="0"/>
              <a:t>Assignments and escorts to kids track or child cared during main session</a:t>
            </a:r>
            <a:endParaRPr lang="en-US" dirty="0"/>
          </a:p>
        </p:txBody>
      </p:sp>
      <p:sp>
        <p:nvSpPr>
          <p:cNvPr id="4" name="Slide Number Placeholder 3"/>
          <p:cNvSpPr>
            <a:spLocks noGrp="1"/>
          </p:cNvSpPr>
          <p:nvPr>
            <p:ph type="sldNum" sz="quarter" idx="10"/>
          </p:nvPr>
        </p:nvSpPr>
        <p:spPr/>
        <p:txBody>
          <a:bodyPr/>
          <a:lstStyle/>
          <a:p>
            <a:fld id="{F71379AD-64DE-4C02-A49C-7C24E8BB9107}" type="slidenum">
              <a:rPr lang="en-US" smtClean="0"/>
              <a:pPr/>
              <a:t>12</a:t>
            </a:fld>
            <a:endParaRPr lang="en-US"/>
          </a:p>
        </p:txBody>
      </p:sp>
    </p:spTree>
    <p:extLst>
      <p:ext uri="{BB962C8B-B14F-4D97-AF65-F5344CB8AC3E}">
        <p14:creationId xmlns:p14="http://schemas.microsoft.com/office/powerpoint/2010/main" val="32603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1379AD-64DE-4C02-A49C-7C24E8BB9107}" type="slidenum">
              <a:rPr lang="en-US" smtClean="0"/>
              <a:pPr/>
              <a:t>14</a:t>
            </a:fld>
            <a:endParaRPr lang="en-US"/>
          </a:p>
        </p:txBody>
      </p:sp>
    </p:spTree>
    <p:extLst>
      <p:ext uri="{BB962C8B-B14F-4D97-AF65-F5344CB8AC3E}">
        <p14:creationId xmlns:p14="http://schemas.microsoft.com/office/powerpoint/2010/main" val="310932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2F1C4A8-C6BC-4CC9-A9ED-5EC7483FE6A1}" type="slidenum">
              <a:rPr lang="en-US" smtClean="0"/>
              <a:pPr>
                <a:defRPr/>
              </a:pPr>
              <a:t>15</a:t>
            </a:fld>
            <a:endParaRPr lang="en-US"/>
          </a:p>
        </p:txBody>
      </p:sp>
    </p:spTree>
    <p:extLst>
      <p:ext uri="{BB962C8B-B14F-4D97-AF65-F5344CB8AC3E}">
        <p14:creationId xmlns:p14="http://schemas.microsoft.com/office/powerpoint/2010/main" val="235502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1379AD-64DE-4C02-A49C-7C24E8BB9107}" type="slidenum">
              <a:rPr lang="en-US" smtClean="0"/>
              <a:pPr/>
              <a:t>16</a:t>
            </a:fld>
            <a:endParaRPr lang="en-US"/>
          </a:p>
        </p:txBody>
      </p:sp>
    </p:spTree>
    <p:extLst>
      <p:ext uri="{BB962C8B-B14F-4D97-AF65-F5344CB8AC3E}">
        <p14:creationId xmlns:p14="http://schemas.microsoft.com/office/powerpoint/2010/main" val="124248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Volunteers; athletic teams – football, Lacrosse, track, volleyball,</a:t>
            </a:r>
            <a:r>
              <a:rPr lang="en-US" baseline="0" dirty="0" smtClean="0"/>
              <a:t> NJHS, Key Club</a:t>
            </a:r>
            <a:endParaRPr lang="en-US" dirty="0"/>
          </a:p>
        </p:txBody>
      </p:sp>
      <p:sp>
        <p:nvSpPr>
          <p:cNvPr id="4" name="Slide Number Placeholder 3"/>
          <p:cNvSpPr>
            <a:spLocks noGrp="1"/>
          </p:cNvSpPr>
          <p:nvPr>
            <p:ph type="sldNum" sz="quarter" idx="10"/>
          </p:nvPr>
        </p:nvSpPr>
        <p:spPr/>
        <p:txBody>
          <a:bodyPr/>
          <a:lstStyle/>
          <a:p>
            <a:pPr>
              <a:defRPr/>
            </a:pPr>
            <a:fld id="{C2F1C4A8-C6BC-4CC9-A9ED-5EC7483FE6A1}" type="slidenum">
              <a:rPr lang="en-US" smtClean="0"/>
              <a:pPr>
                <a:defRPr/>
              </a:pPr>
              <a:t>17</a:t>
            </a:fld>
            <a:endParaRPr lang="en-US"/>
          </a:p>
        </p:txBody>
      </p:sp>
    </p:spTree>
    <p:extLst>
      <p:ext uri="{BB962C8B-B14F-4D97-AF65-F5344CB8AC3E}">
        <p14:creationId xmlns:p14="http://schemas.microsoft.com/office/powerpoint/2010/main" val="497000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None/>
            </a:pPr>
            <a:r>
              <a:rPr lang="en-US" dirty="0" smtClean="0"/>
              <a:t>After each meeting parents complete a survey to</a:t>
            </a:r>
          </a:p>
          <a:p>
            <a:pPr>
              <a:buNone/>
            </a:pPr>
            <a:r>
              <a:rPr lang="en-US" dirty="0" smtClean="0"/>
              <a:t>provide feedback on the value of the evening’s</a:t>
            </a:r>
          </a:p>
          <a:p>
            <a:pPr>
              <a:buNone/>
            </a:pPr>
            <a:r>
              <a:rPr lang="en-US" dirty="0" smtClean="0"/>
              <a:t>activities and provide input on future event.</a:t>
            </a:r>
          </a:p>
          <a:p>
            <a:pPr>
              <a:buNone/>
            </a:pPr>
            <a:endParaRPr lang="en-US" dirty="0" smtClean="0"/>
          </a:p>
          <a:p>
            <a:pPr>
              <a:buNone/>
            </a:pPr>
            <a:r>
              <a:rPr lang="en-US" dirty="0" smtClean="0"/>
              <a:t>Raffle gifts,</a:t>
            </a:r>
            <a:r>
              <a:rPr lang="en-US" baseline="0" dirty="0" smtClean="0"/>
              <a:t> invectives – ed. games, book bags, subscriptions to Highlights magazine, children books,  gift cards, </a:t>
            </a:r>
          </a:p>
          <a:p>
            <a:pPr>
              <a:buNone/>
            </a:pPr>
            <a:endParaRPr lang="en-US" baseline="0" dirty="0" smtClean="0"/>
          </a:p>
          <a:p>
            <a:pPr>
              <a:buNone/>
            </a:pPr>
            <a:r>
              <a:rPr lang="en-US" baseline="0" dirty="0" smtClean="0"/>
              <a:t>Enhance parent and child’s home library – free books every evening.</a:t>
            </a:r>
            <a:endParaRPr lang="en-US" dirty="0" smtClean="0"/>
          </a:p>
          <a:p>
            <a:pPr eaLnBrk="1" hangingPunct="1">
              <a:defRPr/>
            </a:pPr>
            <a:r>
              <a:rPr lang="en-US" dirty="0" smtClean="0"/>
              <a:t>After each meeting parents complete a survey to</a:t>
            </a:r>
          </a:p>
          <a:p>
            <a:pPr eaLnBrk="1" hangingPunct="1">
              <a:defRPr/>
            </a:pPr>
            <a:r>
              <a:rPr lang="en-US" dirty="0" smtClean="0"/>
              <a:t>provide feedback on the value of the evening’s</a:t>
            </a:r>
          </a:p>
          <a:p>
            <a:pPr eaLnBrk="1" hangingPunct="1">
              <a:defRPr/>
            </a:pPr>
            <a:r>
              <a:rPr lang="en-US" dirty="0" smtClean="0"/>
              <a:t>activities and provide input on future event.</a:t>
            </a:r>
          </a:p>
          <a:p>
            <a:pPr eaLnBrk="1" hangingPunct="1">
              <a:defRPr/>
            </a:pPr>
            <a:endParaRPr lang="en-US" dirty="0" smtClean="0"/>
          </a:p>
          <a:p>
            <a:pPr eaLnBrk="1" hangingPunct="1">
              <a:defRPr/>
            </a:pPr>
            <a:r>
              <a:rPr lang="en-US" b="1" dirty="0" smtClean="0"/>
              <a:t>Assisting families in building home libraries</a:t>
            </a:r>
          </a:p>
          <a:p>
            <a:pPr eaLnBrk="1" hangingPunct="1">
              <a:defRPr/>
            </a:pPr>
            <a:r>
              <a:rPr lang="en-US" dirty="0" smtClean="0"/>
              <a:t>Books for Less; Friendly Coupons; books bags by age level; children books and </a:t>
            </a:r>
            <a:r>
              <a:rPr lang="en-US" dirty="0" err="1" smtClean="0"/>
              <a:t>cd</a:t>
            </a:r>
            <a:r>
              <a:rPr lang="en-US" dirty="0" smtClean="0"/>
              <a:t> and </a:t>
            </a:r>
            <a:r>
              <a:rPr lang="en-US" dirty="0" err="1" smtClean="0"/>
              <a:t>dvd’s</a:t>
            </a:r>
            <a:r>
              <a:rPr lang="en-US" dirty="0" smtClean="0"/>
              <a:t>; gift cards; educational games</a:t>
            </a:r>
          </a:p>
          <a:p>
            <a:pPr eaLnBrk="1" hangingPunct="1">
              <a:defRPr/>
            </a:pPr>
            <a:r>
              <a:rPr lang="en-US" b="1" dirty="0" err="1" smtClean="0"/>
              <a:t>Parenst</a:t>
            </a:r>
            <a:r>
              <a:rPr lang="en-US" b="1" dirty="0" smtClean="0"/>
              <a:t> who attend 5 of 6:</a:t>
            </a:r>
          </a:p>
          <a:p>
            <a:pPr marL="232940" indent="-232940">
              <a:buFontTx/>
              <a:buAutoNum type="arabicPeriod"/>
              <a:defRPr/>
            </a:pPr>
            <a:r>
              <a:rPr lang="en-US" b="1" dirty="0" smtClean="0"/>
              <a:t>Refurbished Dell computer with Microsoft office suite load on it</a:t>
            </a:r>
          </a:p>
          <a:p>
            <a:pPr marL="232940" indent="-232940">
              <a:buFontTx/>
              <a:buAutoNum type="arabicPeriod"/>
              <a:defRPr/>
            </a:pPr>
            <a:r>
              <a:rPr lang="en-US" b="1" dirty="0" smtClean="0"/>
              <a:t>Family Membership to YMCA</a:t>
            </a:r>
          </a:p>
          <a:p>
            <a:pPr marL="232940" indent="-232940">
              <a:buFontTx/>
              <a:buAutoNum type="arabicPeriod" startAt="3"/>
              <a:defRPr/>
            </a:pPr>
            <a:r>
              <a:rPr lang="en-US" b="1" dirty="0" smtClean="0"/>
              <a:t>Family trip to the Zoo (</a:t>
            </a:r>
            <a:r>
              <a:rPr lang="en-US" b="1" dirty="0" err="1" smtClean="0"/>
              <a:t>Phila</a:t>
            </a:r>
            <a:r>
              <a:rPr lang="en-US" b="1" dirty="0" smtClean="0"/>
              <a:t>)</a:t>
            </a:r>
          </a:p>
          <a:p>
            <a:pPr marL="232940" indent="-232940">
              <a:buFontTx/>
              <a:buAutoNum type="arabicPeriod" startAt="3"/>
              <a:defRPr/>
            </a:pPr>
            <a:r>
              <a:rPr lang="en-US" b="1" dirty="0" smtClean="0"/>
              <a:t>Gift cards to restaurants – 60 dollar value</a:t>
            </a:r>
          </a:p>
          <a:p>
            <a:pPr marL="232940" indent="-232940">
              <a:buFontTx/>
              <a:buAutoNum type="arabicPeriod" startAt="3"/>
              <a:defRPr/>
            </a:pPr>
            <a:r>
              <a:rPr lang="en-US" b="1" dirty="0" smtClean="0"/>
              <a:t>Subscription to highlights magazine</a:t>
            </a:r>
          </a:p>
          <a:p>
            <a:endParaRPr lang="en-US" dirty="0"/>
          </a:p>
        </p:txBody>
      </p:sp>
      <p:sp>
        <p:nvSpPr>
          <p:cNvPr id="4" name="Slide Number Placeholder 3"/>
          <p:cNvSpPr>
            <a:spLocks noGrp="1"/>
          </p:cNvSpPr>
          <p:nvPr>
            <p:ph type="sldNum" sz="quarter" idx="10"/>
          </p:nvPr>
        </p:nvSpPr>
        <p:spPr/>
        <p:txBody>
          <a:bodyPr/>
          <a:lstStyle/>
          <a:p>
            <a:fld id="{F71379AD-64DE-4C02-A49C-7C24E8BB9107}" type="slidenum">
              <a:rPr lang="en-US" smtClean="0"/>
              <a:pPr/>
              <a:t>19</a:t>
            </a:fld>
            <a:endParaRPr lang="en-US"/>
          </a:p>
        </p:txBody>
      </p:sp>
    </p:spTree>
    <p:extLst>
      <p:ext uri="{BB962C8B-B14F-4D97-AF65-F5344CB8AC3E}">
        <p14:creationId xmlns:p14="http://schemas.microsoft.com/office/powerpoint/2010/main" val="306402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F4E9AE-C6D9-4566-8B96-22A56163E84E}" type="datetimeFigureOut">
              <a:rPr lang="en-US"/>
              <a:pPr>
                <a:defRPr/>
              </a:pPr>
              <a:t>6/13/2016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DF264F-C999-4E11-A46E-1E236E6E8966}"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3A4F6B-C2E6-4677-A236-B4C7F46B0139}" type="datetimeFigureOut">
              <a:rPr lang="en-US"/>
              <a:pPr>
                <a:defRPr/>
              </a:pPr>
              <a:t>6/13/2016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E0F8D-2617-4263-B6D4-15C9D12B0C1E}"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313C1D-AC4A-4729-BA40-ABA0947F16E7}" type="datetimeFigureOut">
              <a:rPr lang="en-US"/>
              <a:pPr>
                <a:defRPr/>
              </a:pPr>
              <a:t>6/13/2016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594A63-29B7-4C03-BE96-094E1CF8E2F3}"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fld id="{B1405343-53C1-4B45-BE02-3208808E81CF}" type="datetimeFigureOut">
              <a:rPr lang="en-US"/>
              <a:pPr>
                <a:defRPr/>
              </a:pPr>
              <a:t>6/13/2016</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765D9B2A-C6C3-4BA6-B005-26D1FF750C40}"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171E44-D6AA-4DC5-9E59-20C0A54A239A}" type="datetimeFigureOut">
              <a:rPr lang="en-US"/>
              <a:pPr>
                <a:defRPr/>
              </a:pPr>
              <a:t>6/13/2016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81CE2E-4BDF-4044-A661-45B67F54941E}"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3AEEB0-7B61-4D57-8A79-88F6D9C78439}" type="datetimeFigureOut">
              <a:rPr lang="en-US"/>
              <a:pPr>
                <a:defRPr/>
              </a:pPr>
              <a:t>6/13/2016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C6261C-DF72-481E-B6B2-B92C0992B911}"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2A04A2-EC86-4E10-BC68-EEA3A56751FF}" type="datetimeFigureOut">
              <a:rPr lang="en-US"/>
              <a:pPr>
                <a:defRPr/>
              </a:pPr>
              <a:t>6/13/2016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A65831-5A0E-426D-AE4E-A829E08AA242}"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4965EA-1C5D-45B1-8EB5-F6A5961F136C}" type="datetimeFigureOut">
              <a:rPr lang="en-US"/>
              <a:pPr>
                <a:defRPr/>
              </a:pPr>
              <a:t>6/13/2016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F62876-31F7-4DF4-9E33-1B1E0A46721B}"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C155091-A6E7-4E31-B255-E4947144BFB8}" type="datetimeFigureOut">
              <a:rPr lang="en-US"/>
              <a:pPr>
                <a:defRPr/>
              </a:pPr>
              <a:t>6/13/2016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B5CB5B-2BB7-45ED-A178-5B21973047A7}"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FCE579A-3090-4DA8-9E2B-0627017957BD}" type="datetimeFigureOut">
              <a:rPr lang="en-US"/>
              <a:pPr>
                <a:defRPr/>
              </a:pPr>
              <a:t>6/13/2016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024BC93-AF95-49E2-9FFA-714017A3F36D}"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6CA217-915F-49F3-BEFE-E93E934E5D66}" type="datetimeFigureOut">
              <a:rPr lang="en-US"/>
              <a:pPr>
                <a:defRPr/>
              </a:pPr>
              <a:t>6/13/2016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42F6CF-B408-4D30-8A6C-CAF3D2E71EDB}"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FF5667-20EA-4750-AE44-26DD3C4EFFF6}" type="datetimeFigureOut">
              <a:rPr lang="en-US"/>
              <a:pPr>
                <a:defRPr/>
              </a:pPr>
              <a:t>6/13/2016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AD7712-33B6-4D3C-BD17-C8E10F4A0D33}"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97D4C2B-727E-44B4-A7E6-DD5A22CB7B2F}" type="datetimeFigureOut">
              <a:rPr lang="en-US"/>
              <a:pPr>
                <a:defRPr/>
              </a:pPr>
              <a:t>6/13/2016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D0051B1-888E-43BB-976A-47CC35791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file:///\\psd40\staff\jsparaga\Jeff%20File\Jeff%20File\Presentations\ISP%202012\PLN%20Presentation\10-25%20Registration.wm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file:///\\psd40\staff\jsparaga\Jeff%20File\Jeff%20File\Presentations\ISP%202012\PLN%20Presentation\10-25%20Child%20Care.wm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file:///\\psd40\staff\jsparaga\Jeff%20File\Jeff%20File\Presentations\ISP%202012\PLN%20Presentation\10-25%20Brothers.wm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file:///\\psd40\staff\jsparaga\Jeff%20File\Jeff%20File\Presentations\ISP%202012\PLN%20Presentation\10-5%20Child%20Activities.wmv"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file:///\\psd40\staff\jsparaga\Jeff%20File\Jeff%20File\Presentations\ISP%202012\PLN%20Presentation\10-25%20Treena%20Ferguson%20Ball%20activity.wm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file:///\\psd40\staff\jsparaga\Jeff%20File\Jeff%20File\Presentations\ISP%202012\PLN%20Presentation\10-25%20Treena%20Ferguson.wmv"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file:///\\psd40\staff\jsparaga\Jeff%20File\Jeff%20File\Presentations\ISP%202012\PLN%20Presentation\10-25%20Parent%20General%20Instruction.wm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file:///\\psd40\staff\jsparaga\Jeff%20File\Jeff%20File\Presentations\ISP%202012\PLN%20Presentation\10-25%20Child%20dismissal%20to%20classrooms.wmv" TargetMode="External"/><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2013%20Presentations/PLN%20Presentation/Mrs.%20Hoffmanner/Diana%20Hoffmaner.wmv"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file:///\\psd40\staff\jsparaga\Jeff%20File\Jeff%20File\Presentations\ISP%202012\PLN%20Presentation\11-15%20Parent%20Child.wmv"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Documents%20and%20Settings\jsparagana\Desktop\Presentations\ISP%202012\PLN%20Presentation\Books_Snacks_Raffle.wmv"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2013%20Presentations/PLN%20Presentation/Books_Snacks_Raffle.wm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mrieck@pottstownsd.org" TargetMode="External"/><Relationship Id="rId2" Type="http://schemas.openxmlformats.org/officeDocument/2006/relationships/hyperlink" Target="mailto:jsparaga@pottstownsd.or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838200" y="304800"/>
            <a:ext cx="7772400" cy="1295401"/>
          </a:xfrm>
        </p:spPr>
        <p:txBody>
          <a:bodyPr/>
          <a:lstStyle/>
          <a:p>
            <a:r>
              <a:rPr lang="en-US" sz="9600" b="1" dirty="0" smtClean="0"/>
              <a:t>PEAK</a:t>
            </a:r>
          </a:p>
        </p:txBody>
      </p:sp>
      <p:sp>
        <p:nvSpPr>
          <p:cNvPr id="14338" name="Subtitle 2"/>
          <p:cNvSpPr>
            <a:spLocks noGrp="1"/>
          </p:cNvSpPr>
          <p:nvPr>
            <p:ph type="subTitle" idx="1"/>
          </p:nvPr>
        </p:nvSpPr>
        <p:spPr>
          <a:xfrm>
            <a:off x="609600" y="1752600"/>
            <a:ext cx="7848600" cy="1066800"/>
          </a:xfrm>
        </p:spPr>
        <p:txBody>
          <a:bodyPr/>
          <a:lstStyle/>
          <a:p>
            <a:r>
              <a:rPr lang="en-US" sz="2800" i="1" dirty="0" smtClean="0">
                <a:solidFill>
                  <a:schemeClr val="tx1"/>
                </a:solidFill>
              </a:rPr>
              <a:t>Every Pottstown child will enter kindergarten ready to learn and achieve</a:t>
            </a:r>
          </a:p>
        </p:txBody>
      </p:sp>
      <p:pic>
        <p:nvPicPr>
          <p:cNvPr id="14339" name="Picture 2" descr="C:\Documents and Settings\mrieck\Desktop\Logo\PEAKlogo_Drawing wit#1ABB4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2819400"/>
            <a:ext cx="3886200" cy="2727158"/>
          </a:xfrm>
          <a:prstGeom prst="rect">
            <a:avLst/>
          </a:prstGeom>
          <a:noFill/>
          <a:ln w="9525">
            <a:noFill/>
            <a:miter lim="800000"/>
            <a:headEnd/>
            <a:tailEnd/>
          </a:ln>
        </p:spPr>
      </p:pic>
      <p:sp>
        <p:nvSpPr>
          <p:cNvPr id="6" name="TextBox 5"/>
          <p:cNvSpPr txBox="1"/>
          <p:nvPr/>
        </p:nvSpPr>
        <p:spPr>
          <a:xfrm>
            <a:off x="762000" y="6096000"/>
            <a:ext cx="7848600" cy="461665"/>
          </a:xfrm>
          <a:prstGeom prst="rect">
            <a:avLst/>
          </a:prstGeom>
          <a:noFill/>
        </p:spPr>
        <p:txBody>
          <a:bodyPr wrap="square" rtlCol="0">
            <a:spAutoFit/>
          </a:bodyPr>
          <a:lstStyle/>
          <a:p>
            <a:r>
              <a:rPr lang="en-US" sz="2400" b="1" dirty="0" smtClean="0"/>
              <a:t>Pottstown Early Action for Kindergarten Readiness</a:t>
            </a:r>
            <a:endParaRPr lang="en-US" sz="2400" b="1"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73"/>
            <a:ext cx="7543800" cy="2086927"/>
          </a:xfrm>
        </p:spPr>
        <p:txBody>
          <a:bodyPr/>
          <a:lstStyle/>
          <a:p>
            <a:pPr algn="ctr"/>
            <a:r>
              <a:rPr lang="en-US" sz="3600" dirty="0" smtClean="0">
                <a:latin typeface="Arial" pitchFamily="34" charset="0"/>
                <a:ea typeface="Calibri" pitchFamily="34" charset="0"/>
                <a:cs typeface="Times New Roman" pitchFamily="18" charset="0"/>
              </a:rPr>
              <a:t>POTTSTOWN SCHOOL DISTRICT</a:t>
            </a:r>
            <a:br>
              <a:rPr lang="en-US" sz="3600" dirty="0" smtClean="0">
                <a:latin typeface="Arial" pitchFamily="34" charset="0"/>
                <a:ea typeface="Calibri" pitchFamily="34" charset="0"/>
                <a:cs typeface="Times New Roman" pitchFamily="18" charset="0"/>
              </a:rPr>
            </a:br>
            <a:r>
              <a:rPr lang="en-US" sz="1600" dirty="0" smtClean="0">
                <a:solidFill>
                  <a:srgbClr val="073763"/>
                </a:solidFill>
                <a:latin typeface="Arial" pitchFamily="34" charset="0"/>
                <a:ea typeface="Calibri" pitchFamily="34" charset="0"/>
                <a:cs typeface="Times New Roman" pitchFamily="18" charset="0"/>
              </a:rPr>
              <a:t> in partnership with </a:t>
            </a:r>
            <a:r>
              <a:rPr lang="en-US" sz="1600" u="sng" dirty="0" smtClean="0">
                <a:solidFill>
                  <a:srgbClr val="073763"/>
                </a:solidFill>
                <a:latin typeface="Arial" pitchFamily="34" charset="0"/>
                <a:ea typeface="Calibri" pitchFamily="34" charset="0"/>
                <a:cs typeface="Times New Roman" pitchFamily="18" charset="0"/>
              </a:rPr>
              <a:t>Step by Step Learning </a:t>
            </a:r>
            <a:r>
              <a:rPr lang="en-US" sz="1600" dirty="0" smtClean="0">
                <a:solidFill>
                  <a:srgbClr val="073763"/>
                </a:solidFill>
                <a:latin typeface="Arial" pitchFamily="34" charset="0"/>
                <a:ea typeface="Calibri" pitchFamily="34" charset="0"/>
                <a:cs typeface="Times New Roman" pitchFamily="18" charset="0"/>
              </a:rPr>
              <a:t>presents</a:t>
            </a:r>
            <a:r>
              <a:rPr lang="en-US" sz="1300" dirty="0" smtClean="0">
                <a:latin typeface="Arial" pitchFamily="34" charset="0"/>
              </a:rPr>
              <a:t/>
            </a:r>
            <a:br>
              <a:rPr lang="en-US" sz="1300" dirty="0" smtClean="0">
                <a:latin typeface="Arial" pitchFamily="34" charset="0"/>
              </a:rPr>
            </a:br>
            <a:r>
              <a:rPr lang="en-US" sz="3200" dirty="0" smtClean="0">
                <a:solidFill>
                  <a:srgbClr val="0070C0"/>
                </a:solidFill>
                <a:latin typeface="Arial" pitchFamily="34" charset="0"/>
                <a:cs typeface="Times New Roman" pitchFamily="18" charset="0"/>
              </a:rPr>
              <a:t>Family </a:t>
            </a:r>
            <a:r>
              <a:rPr lang="en-US" sz="3200" dirty="0" smtClean="0">
                <a:solidFill>
                  <a:srgbClr val="0070C0"/>
                </a:solidFill>
                <a:latin typeface="Arial" pitchFamily="34" charset="0"/>
                <a:ea typeface="Calibri" pitchFamily="34" charset="0"/>
                <a:cs typeface="Times New Roman" pitchFamily="18" charset="0"/>
              </a:rPr>
              <a:t> LITERACY NIGHTS</a:t>
            </a:r>
            <a:r>
              <a:rPr lang="en-US" sz="2900" dirty="0" smtClean="0">
                <a:solidFill>
                  <a:srgbClr val="0070C0"/>
                </a:solidFill>
                <a:latin typeface="Arial" pitchFamily="34" charset="0"/>
                <a:ea typeface="Calibri" pitchFamily="34" charset="0"/>
                <a:cs typeface="Times New Roman" pitchFamily="18" charset="0"/>
              </a:rPr>
              <a:t/>
            </a:r>
            <a:br>
              <a:rPr lang="en-US" sz="2900" dirty="0" smtClean="0">
                <a:solidFill>
                  <a:srgbClr val="0070C0"/>
                </a:solidFill>
                <a:latin typeface="Arial" pitchFamily="34" charset="0"/>
                <a:ea typeface="Calibri" pitchFamily="34" charset="0"/>
                <a:cs typeface="Times New Roman" pitchFamily="18" charset="0"/>
              </a:rPr>
            </a:br>
            <a:r>
              <a:rPr lang="en-US" sz="2900" dirty="0" smtClean="0">
                <a:latin typeface="Berlin Sans FB Demi" pitchFamily="34" charset="0"/>
                <a:ea typeface="Calibri" pitchFamily="34" charset="0"/>
                <a:cs typeface="ZiptyDo"/>
              </a:rPr>
              <a:t>Me, teach my child to read?</a:t>
            </a:r>
            <a:r>
              <a:rPr lang="en-US" sz="2200" dirty="0" smtClean="0">
                <a:latin typeface="Berlin Sans FB Demi" pitchFamily="34" charset="0"/>
                <a:ea typeface="Calibri" pitchFamily="34" charset="0"/>
                <a:cs typeface="ZiptyDo"/>
              </a:rPr>
              <a:t/>
            </a:r>
            <a:br>
              <a:rPr lang="en-US" sz="2200" dirty="0" smtClean="0">
                <a:latin typeface="Berlin Sans FB Demi" pitchFamily="34" charset="0"/>
                <a:ea typeface="Calibri" pitchFamily="34" charset="0"/>
                <a:cs typeface="ZiptyDo"/>
              </a:rPr>
            </a:br>
            <a:r>
              <a:rPr lang="en-US" sz="1000" dirty="0" smtClean="0">
                <a:latin typeface="Arial" pitchFamily="34" charset="0"/>
              </a:rPr>
              <a:t/>
            </a:r>
            <a:br>
              <a:rPr lang="en-US" sz="1000" dirty="0" smtClean="0">
                <a:latin typeface="Arial" pitchFamily="34" charset="0"/>
              </a:rPr>
            </a:br>
            <a:r>
              <a:rPr lang="en-US" sz="2900" i="1" dirty="0" smtClean="0">
                <a:solidFill>
                  <a:srgbClr val="000000"/>
                </a:solidFill>
                <a:latin typeface="Kristen ITC" pitchFamily="66" charset="0"/>
                <a:ea typeface="Calibri" pitchFamily="34" charset="0"/>
                <a:cs typeface="ZiptyDo"/>
              </a:rPr>
              <a:t>Yes, parents you can! It’s easy as…</a:t>
            </a:r>
            <a:endParaRPr lang="en-US" sz="5900" dirty="0"/>
          </a:p>
        </p:txBody>
      </p:sp>
      <p:pic>
        <p:nvPicPr>
          <p:cNvPr id="5" name="Picture 1"/>
          <p:cNvPicPr>
            <a:picLocks noGrp="1" noChangeAspect="1" noChangeArrowheads="1"/>
          </p:cNvPicPr>
          <p:nvPr>
            <p:ph idx="1"/>
          </p:nvPr>
        </p:nvPicPr>
        <p:blipFill>
          <a:blip r:embed="rId2" cstate="print"/>
          <a:srcRect/>
          <a:stretch>
            <a:fillRect/>
          </a:stretch>
        </p:blipFill>
        <p:spPr bwMode="auto">
          <a:xfrm>
            <a:off x="1005840" y="2331720"/>
            <a:ext cx="6652260" cy="2316480"/>
          </a:xfrm>
          <a:prstGeom prst="rect">
            <a:avLst/>
          </a:prstGeom>
          <a:noFill/>
        </p:spPr>
      </p:pic>
      <p:sp>
        <p:nvSpPr>
          <p:cNvPr id="6" name="TextBox 5"/>
          <p:cNvSpPr txBox="1"/>
          <p:nvPr/>
        </p:nvSpPr>
        <p:spPr>
          <a:xfrm>
            <a:off x="594360" y="4724400"/>
            <a:ext cx="7200900" cy="2575346"/>
          </a:xfrm>
          <a:prstGeom prst="rect">
            <a:avLst/>
          </a:prstGeom>
          <a:noFill/>
        </p:spPr>
        <p:txBody>
          <a:bodyPr wrap="square" lIns="82296" tIns="41148" rIns="82296" bIns="41148" rtlCol="0">
            <a:spAutoFit/>
          </a:bodyPr>
          <a:lstStyle/>
          <a:p>
            <a:pPr lvl="0"/>
            <a:r>
              <a:rPr lang="en-US" sz="2200" b="1" dirty="0" smtClean="0">
                <a:solidFill>
                  <a:srgbClr val="000000"/>
                </a:solidFill>
                <a:latin typeface="Kristen ITC" pitchFamily="66" charset="0"/>
                <a:ea typeface="Calibri" pitchFamily="34" charset="0"/>
                <a:cs typeface="ZiptyDo"/>
              </a:rPr>
              <a:t>Instill a lifelong love of reading in your child now!</a:t>
            </a:r>
            <a:endParaRPr lang="en-US" sz="2200" dirty="0" smtClean="0">
              <a:latin typeface="Arial" pitchFamily="34" charset="0"/>
            </a:endParaRPr>
          </a:p>
          <a:p>
            <a:pPr lvl="0" eaLnBrk="0" hangingPunct="0"/>
            <a:endParaRPr lang="en-US" sz="1300" b="1" i="1" dirty="0" smtClean="0">
              <a:latin typeface="Arial" pitchFamily="34" charset="0"/>
              <a:ea typeface="Calibri" pitchFamily="34" charset="0"/>
              <a:cs typeface="Times New Roman" pitchFamily="18" charset="0"/>
            </a:endParaRPr>
          </a:p>
          <a:p>
            <a:pPr lvl="0" algn="ctr" eaLnBrk="0" hangingPunct="0"/>
            <a:r>
              <a:rPr lang="en-US" sz="1400" b="1" i="1" dirty="0" smtClean="0">
                <a:latin typeface="Arial" pitchFamily="34" charset="0"/>
                <a:ea typeface="Calibri" pitchFamily="34" charset="0"/>
                <a:cs typeface="Times New Roman" pitchFamily="18" charset="0"/>
              </a:rPr>
              <a:t>2015 Dates:</a:t>
            </a:r>
            <a:endParaRPr lang="en-US" sz="1300" dirty="0" smtClean="0">
              <a:latin typeface="Arial" pitchFamily="34" charset="0"/>
            </a:endParaRPr>
          </a:p>
          <a:p>
            <a:pPr lvl="0" algn="ctr" eaLnBrk="0" hangingPunct="0"/>
            <a:r>
              <a:rPr lang="en-US" b="1" dirty="0" smtClean="0">
                <a:latin typeface="Arial" pitchFamily="34" charset="0"/>
                <a:ea typeface="Calibri" pitchFamily="34" charset="0"/>
                <a:cs typeface="Times New Roman" pitchFamily="18" charset="0"/>
              </a:rPr>
              <a:t>September 15</a:t>
            </a:r>
            <a:endParaRPr lang="en-US" sz="1300" dirty="0" smtClean="0">
              <a:latin typeface="Arial" pitchFamily="34" charset="0"/>
            </a:endParaRPr>
          </a:p>
          <a:p>
            <a:pPr lvl="0" algn="ctr" eaLnBrk="0" hangingPunct="0"/>
            <a:r>
              <a:rPr lang="en-US" b="1" dirty="0" smtClean="0">
                <a:latin typeface="Arial" pitchFamily="34" charset="0"/>
                <a:ea typeface="Calibri" pitchFamily="34" charset="0"/>
                <a:cs typeface="Times New Roman" pitchFamily="18" charset="0"/>
              </a:rPr>
              <a:t>October 6</a:t>
            </a:r>
            <a:endParaRPr lang="en-US" sz="1300" dirty="0" smtClean="0">
              <a:latin typeface="Arial" pitchFamily="34" charset="0"/>
            </a:endParaRPr>
          </a:p>
          <a:p>
            <a:pPr lvl="0" algn="ctr" eaLnBrk="0" hangingPunct="0"/>
            <a:r>
              <a:rPr lang="en-US" b="1" dirty="0" smtClean="0">
                <a:latin typeface="Arial" pitchFamily="34" charset="0"/>
                <a:ea typeface="Calibri" pitchFamily="34" charset="0"/>
                <a:cs typeface="Times New Roman" pitchFamily="18" charset="0"/>
              </a:rPr>
              <a:t>October 27</a:t>
            </a:r>
            <a:endParaRPr lang="en-US" sz="1300" dirty="0" smtClean="0">
              <a:latin typeface="Arial" pitchFamily="34" charset="0"/>
            </a:endParaRPr>
          </a:p>
          <a:p>
            <a:pPr lvl="0" algn="ctr" eaLnBrk="0" hangingPunct="0"/>
            <a:r>
              <a:rPr lang="en-US" b="1" dirty="0" smtClean="0">
                <a:latin typeface="Arial" pitchFamily="34" charset="0"/>
                <a:ea typeface="Calibri" pitchFamily="34" charset="0"/>
                <a:cs typeface="Times New Roman" pitchFamily="18" charset="0"/>
              </a:rPr>
              <a:t>November 17</a:t>
            </a:r>
            <a:endParaRPr lang="en-US" sz="1300" dirty="0" smtClean="0">
              <a:latin typeface="Arial" pitchFamily="34" charset="0"/>
            </a:endParaRPr>
          </a:p>
          <a:p>
            <a:pPr lvl="0" algn="ctr" eaLnBrk="0" hangingPunct="0"/>
            <a:r>
              <a:rPr lang="en-US" b="1" dirty="0" smtClean="0">
                <a:latin typeface="Arial" pitchFamily="34" charset="0"/>
                <a:ea typeface="Calibri" pitchFamily="34" charset="0"/>
                <a:cs typeface="Times New Roman" pitchFamily="18" charset="0"/>
              </a:rPr>
              <a:t>December 8</a:t>
            </a:r>
            <a:endParaRPr lang="en-US" sz="1400" dirty="0" smtClean="0">
              <a:latin typeface="Arial" pitchFamily="34" charset="0"/>
            </a:endParaRPr>
          </a:p>
          <a:p>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
            <a:ext cx="8572500" cy="990600"/>
          </a:xfrm>
        </p:spPr>
        <p:txBody>
          <a:bodyPr/>
          <a:lstStyle/>
          <a:p>
            <a:r>
              <a:rPr lang="en-US" sz="3600" b="1" dirty="0" smtClean="0"/>
              <a:t>Pottstown PLN Community Wide Impact</a:t>
            </a:r>
            <a:endParaRPr lang="en-US" sz="3600" b="1" dirty="0"/>
          </a:p>
        </p:txBody>
      </p:sp>
      <p:sp>
        <p:nvSpPr>
          <p:cNvPr id="3" name="Content Placeholder 2"/>
          <p:cNvSpPr>
            <a:spLocks noGrp="1"/>
          </p:cNvSpPr>
          <p:nvPr>
            <p:ph idx="1"/>
          </p:nvPr>
        </p:nvSpPr>
        <p:spPr>
          <a:xfrm>
            <a:off x="0" y="914400"/>
            <a:ext cx="4572000" cy="5182077"/>
          </a:xfrm>
        </p:spPr>
        <p:txBody>
          <a:bodyPr/>
          <a:lstStyle/>
          <a:p>
            <a:r>
              <a:rPr lang="en-US" sz="2800" b="1" dirty="0" smtClean="0"/>
              <a:t>Targets groups: </a:t>
            </a:r>
            <a:r>
              <a:rPr lang="en-US" sz="2800" dirty="0" err="1" smtClean="0"/>
              <a:t>PreK</a:t>
            </a:r>
            <a:r>
              <a:rPr lang="en-US" sz="2800" dirty="0" smtClean="0"/>
              <a:t> through 4</a:t>
            </a:r>
            <a:r>
              <a:rPr lang="en-US" sz="2800" baseline="30000" dirty="0" smtClean="0"/>
              <a:t>th</a:t>
            </a:r>
            <a:r>
              <a:rPr lang="en-US" sz="2800" dirty="0" smtClean="0"/>
              <a:t> grade children of Pottstown</a:t>
            </a:r>
          </a:p>
          <a:p>
            <a:r>
              <a:rPr lang="en-US" sz="2800" b="1" dirty="0" smtClean="0"/>
              <a:t>Provides families with the skills </a:t>
            </a:r>
            <a:r>
              <a:rPr lang="en-US" sz="2800" dirty="0" smtClean="0"/>
              <a:t>to support developing early literacy at home</a:t>
            </a:r>
          </a:p>
          <a:p>
            <a:r>
              <a:rPr lang="en-US" sz="2800" b="1" dirty="0" smtClean="0"/>
              <a:t>Builds relationships </a:t>
            </a:r>
            <a:r>
              <a:rPr lang="en-US" sz="2800" dirty="0" smtClean="0"/>
              <a:t>between the school district and families in the community</a:t>
            </a:r>
          </a:p>
          <a:p>
            <a:r>
              <a:rPr lang="en-US" sz="2800" b="1" dirty="0" smtClean="0"/>
              <a:t>Prepares children </a:t>
            </a:r>
            <a:r>
              <a:rPr lang="en-US" sz="2800" dirty="0" smtClean="0"/>
              <a:t>to be successful readers</a:t>
            </a:r>
          </a:p>
          <a:p>
            <a:pPr>
              <a:buNone/>
            </a:pPr>
            <a:endParaRPr lang="en-US" sz="3600" dirty="0" smtClean="0">
              <a:solidFill>
                <a:schemeClr val="accent2"/>
              </a:solidFill>
            </a:endParaRPr>
          </a:p>
          <a:p>
            <a:pPr>
              <a:buNone/>
            </a:pPr>
            <a:endParaRPr lang="en-US" sz="3600" dirty="0"/>
          </a:p>
        </p:txBody>
      </p:sp>
      <p:pic>
        <p:nvPicPr>
          <p:cNvPr id="4" name="Picture 1" descr="PLN 01-07-10 008.jpg"/>
          <p:cNvPicPr>
            <a:picLocks noChangeAspect="1"/>
          </p:cNvPicPr>
          <p:nvPr isPhoto="1"/>
        </p:nvPicPr>
        <p:blipFill>
          <a:blip r:embed="rId3" cstate="print"/>
          <a:srcRect/>
          <a:stretch>
            <a:fillRect/>
          </a:stretch>
        </p:blipFill>
        <p:spPr bwMode="auto">
          <a:xfrm>
            <a:off x="4648200" y="1577340"/>
            <a:ext cx="4343400" cy="4800600"/>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52400"/>
            <a:ext cx="4091940" cy="1524000"/>
          </a:xfrm>
        </p:spPr>
        <p:txBody>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400" b="1" dirty="0" smtClean="0"/>
              <a:t>PLN Registration</a:t>
            </a:r>
            <a:r>
              <a:rPr lang="en-US" sz="2400" dirty="0" smtClean="0"/>
              <a:t/>
            </a:r>
            <a:br>
              <a:rPr lang="en-US" sz="2400" dirty="0" smtClean="0"/>
            </a:br>
            <a:r>
              <a:rPr lang="en-US" sz="2400" b="1" dirty="0" smtClean="0"/>
              <a:t>5:30 pm</a:t>
            </a:r>
            <a:r>
              <a:rPr lang="en-US" sz="2400" dirty="0" smtClean="0"/>
              <a:t> </a:t>
            </a:r>
            <a:r>
              <a:rPr lang="en-US" sz="2000" dirty="0" smtClean="0"/>
              <a:t>– </a:t>
            </a:r>
            <a:r>
              <a:rPr lang="en-US" sz="2400" b="1" u="sng" dirty="0" smtClean="0"/>
              <a:t>Registration</a:t>
            </a:r>
            <a:r>
              <a:rPr lang="en-US" sz="2400" dirty="0" smtClean="0"/>
              <a:t>  - parents receive manual and registration materials, children go to Kids Track &amp; Child Care</a:t>
            </a:r>
            <a:r>
              <a:rPr lang="en-US" dirty="0" smtClean="0"/>
              <a:t/>
            </a:r>
            <a:br>
              <a:rPr lang="en-US" dirty="0" smtClean="0"/>
            </a:br>
            <a:r>
              <a:rPr lang="en-US" b="1" dirty="0" smtClean="0">
                <a:solidFill>
                  <a:schemeClr val="accent2"/>
                </a:solidFill>
              </a:rPr>
              <a:t/>
            </a:r>
            <a:br>
              <a:rPr lang="en-US" b="1" dirty="0" smtClean="0">
                <a:solidFill>
                  <a:schemeClr val="accent2"/>
                </a:solidFill>
              </a:rPr>
            </a:br>
            <a:endParaRPr lang="en-US" b="1" dirty="0">
              <a:solidFill>
                <a:srgbClr val="FF0000"/>
              </a:solidFill>
            </a:endParaRPr>
          </a:p>
        </p:txBody>
      </p:sp>
      <p:sp>
        <p:nvSpPr>
          <p:cNvPr id="3" name="Content Placeholder 2"/>
          <p:cNvSpPr>
            <a:spLocks noGrp="1"/>
          </p:cNvSpPr>
          <p:nvPr>
            <p:ph idx="1"/>
          </p:nvPr>
        </p:nvSpPr>
        <p:spPr>
          <a:xfrm>
            <a:off x="731520" y="1508760"/>
            <a:ext cx="7772400" cy="4519137"/>
          </a:xfrm>
        </p:spPr>
        <p:txBody>
          <a:bodyPr/>
          <a:lstStyle/>
          <a:p>
            <a:endParaRPr lang="en-US" dirty="0" smtClean="0"/>
          </a:p>
          <a:p>
            <a:endParaRPr lang="en-US" dirty="0" smtClean="0"/>
          </a:p>
          <a:p>
            <a:endParaRPr lang="en-US" dirty="0"/>
          </a:p>
        </p:txBody>
      </p:sp>
      <p:pic>
        <p:nvPicPr>
          <p:cNvPr id="4" name="Picture 1" descr="PLN 01-07-10 058.jpg">
            <a:hlinkClick r:id="rId3" action="ppaction://hlinkfile"/>
          </p:cNvPr>
          <p:cNvPicPr>
            <a:picLocks noGrp="1" noChangeAspect="1"/>
          </p:cNvPicPr>
          <p:nvPr isPhoto="1"/>
        </p:nvPicPr>
        <p:blipFill>
          <a:blip r:embed="rId4" cstate="print"/>
          <a:srcRect/>
          <a:stretch>
            <a:fillRect/>
          </a:stretch>
        </p:blipFill>
        <p:spPr bwMode="auto">
          <a:xfrm>
            <a:off x="381000" y="1981200"/>
            <a:ext cx="4135901" cy="4732020"/>
          </a:xfrm>
          <a:prstGeom prst="rect">
            <a:avLst/>
          </a:prstGeom>
          <a:noFill/>
          <a:ln w="9525">
            <a:noFill/>
            <a:miter lim="800000"/>
            <a:headEnd/>
            <a:tailEnd/>
          </a:ln>
        </p:spPr>
      </p:pic>
      <p:pic>
        <p:nvPicPr>
          <p:cNvPr id="6" name="Picture 1" descr="PLN 01-07-10 005.jpg"/>
          <p:cNvPicPr>
            <a:picLocks noGrp="1" noChangeAspect="1"/>
          </p:cNvPicPr>
          <p:nvPr isPhoto="1"/>
        </p:nvPicPr>
        <p:blipFill>
          <a:blip r:embed="rId5" cstate="print"/>
          <a:srcRect/>
          <a:stretch>
            <a:fillRect/>
          </a:stretch>
        </p:blipFill>
        <p:spPr bwMode="auto">
          <a:xfrm>
            <a:off x="4876800" y="304800"/>
            <a:ext cx="4046220" cy="2880360"/>
          </a:xfrm>
          <a:prstGeom prst="rect">
            <a:avLst/>
          </a:prstGeom>
          <a:noFill/>
          <a:ln w="9525">
            <a:noFill/>
            <a:miter lim="800000"/>
            <a:headEnd/>
            <a:tailEnd/>
          </a:ln>
        </p:spPr>
      </p:pic>
      <p:pic>
        <p:nvPicPr>
          <p:cNvPr id="7" name="Picture 6" descr="IMG_3310.JPG"/>
          <p:cNvPicPr>
            <a:picLocks noChangeAspect="1"/>
          </p:cNvPicPr>
          <p:nvPr/>
        </p:nvPicPr>
        <p:blipFill>
          <a:blip r:embed="rId6" cstate="print"/>
          <a:stretch>
            <a:fillRect/>
          </a:stretch>
        </p:blipFill>
        <p:spPr>
          <a:xfrm>
            <a:off x="4800600" y="3429000"/>
            <a:ext cx="4114800" cy="301752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22872"/>
            <a:ext cx="2606040" cy="1172527"/>
          </a:xfrm>
        </p:spPr>
        <p:txBody>
          <a:bodyPr/>
          <a:lstStyle/>
          <a:p>
            <a:pPr>
              <a:tabLst>
                <a:tab pos="418624" algn="l"/>
              </a:tabLst>
            </a:pPr>
            <a:r>
              <a:rPr lang="en-US" sz="3600" b="1" dirty="0" smtClean="0"/>
              <a:t>5:30 PM -Child Care  </a:t>
            </a:r>
            <a:endParaRPr lang="en-US" sz="3600" b="1" dirty="0"/>
          </a:p>
        </p:txBody>
      </p:sp>
      <p:sp>
        <p:nvSpPr>
          <p:cNvPr id="3" name="Content Placeholder 2"/>
          <p:cNvSpPr>
            <a:spLocks noGrp="1"/>
          </p:cNvSpPr>
          <p:nvPr>
            <p:ph idx="1"/>
          </p:nvPr>
        </p:nvSpPr>
        <p:spPr>
          <a:xfrm>
            <a:off x="182880" y="1524000"/>
            <a:ext cx="2606040" cy="4267200"/>
          </a:xfrm>
        </p:spPr>
        <p:txBody>
          <a:bodyPr/>
          <a:lstStyle/>
          <a:p>
            <a:pPr>
              <a:buNone/>
            </a:pPr>
            <a:r>
              <a:rPr lang="en-US" dirty="0" smtClean="0"/>
              <a:t>   Provided for children who are not part of the PK, K, &amp; Grades 1, 2, 3 or 4 targeted age group</a:t>
            </a:r>
          </a:p>
          <a:p>
            <a:pPr>
              <a:buNone/>
            </a:pPr>
            <a:r>
              <a:rPr lang="en-US" dirty="0" smtClean="0"/>
              <a:t>   </a:t>
            </a:r>
          </a:p>
        </p:txBody>
      </p:sp>
      <p:pic>
        <p:nvPicPr>
          <p:cNvPr id="7" name="10-25 Child Care.wmv">
            <a:hlinkClick r:id="" action="ppaction://media"/>
          </p:cNvPr>
          <p:cNvPicPr>
            <a:picLocks noRot="1" noChangeAspect="1"/>
          </p:cNvPicPr>
          <p:nvPr>
            <a:videoFile r:link="rId1"/>
          </p:nvPr>
        </p:nvPicPr>
        <p:blipFill>
          <a:blip r:embed="rId3" cstate="print"/>
          <a:stretch>
            <a:fillRect/>
          </a:stretch>
        </p:blipFill>
        <p:spPr>
          <a:xfrm>
            <a:off x="2971799" y="754380"/>
            <a:ext cx="5751705" cy="5280660"/>
          </a:xfrm>
          <a:prstGeom prst="rect">
            <a:avLst/>
          </a:prstGeom>
          <a:ln>
            <a:solidFill>
              <a:schemeClr val="tx1"/>
            </a:solidFill>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274320"/>
            <a:ext cx="3771900" cy="5623560"/>
          </a:xfrm>
        </p:spPr>
        <p:txBody>
          <a:bodyPr/>
          <a:lstStyle/>
          <a:p>
            <a:r>
              <a:rPr lang="en-US" dirty="0" smtClean="0"/>
              <a:t/>
            </a:r>
            <a:br>
              <a:rPr lang="en-US" dirty="0" smtClean="0"/>
            </a:br>
            <a:r>
              <a:rPr lang="en-US" sz="4000" b="1" dirty="0" smtClean="0"/>
              <a:t>5:30 PM –</a:t>
            </a:r>
            <a:br>
              <a:rPr lang="en-US" sz="4000" b="1" dirty="0" smtClean="0"/>
            </a:br>
            <a:r>
              <a:rPr lang="en-US" sz="4000" b="1" dirty="0" smtClean="0"/>
              <a:t> </a:t>
            </a:r>
            <a:r>
              <a:rPr lang="en-US" sz="3600" b="1" dirty="0" smtClean="0"/>
              <a:t>Kids Track </a:t>
            </a:r>
            <a:r>
              <a:rPr lang="en-US" sz="4000" dirty="0" smtClean="0"/>
              <a:t/>
            </a:r>
            <a:br>
              <a:rPr lang="en-US" sz="4000" dirty="0" smtClean="0"/>
            </a:br>
            <a:r>
              <a:rPr lang="en-US" sz="4000" dirty="0" smtClean="0"/>
              <a:t>Students aged 3, 4, 5, 6, 7, 8, and 9 participate in </a:t>
            </a:r>
            <a:r>
              <a:rPr lang="en-US" sz="4000" b="1" dirty="0" smtClean="0"/>
              <a:t>thematic activities </a:t>
            </a:r>
            <a:r>
              <a:rPr lang="en-US" sz="4000" dirty="0" smtClean="0"/>
              <a:t>that focus on the literacy skill of the evening</a:t>
            </a:r>
            <a:endParaRPr lang="en-US" dirty="0"/>
          </a:p>
        </p:txBody>
      </p:sp>
      <p:pic>
        <p:nvPicPr>
          <p:cNvPr id="5" name="Picture 1" descr="PLN 01-07-10 037.jpg">
            <a:hlinkClick r:id="rId3" action="ppaction://hlinkfile"/>
          </p:cNvPr>
          <p:cNvPicPr>
            <a:picLocks noGrp="1" noChangeAspect="1"/>
          </p:cNvPicPr>
          <p:nvPr isPhoto="1">
            <p:ph idx="1"/>
          </p:nvPr>
        </p:nvPicPr>
        <p:blipFill>
          <a:blip r:embed="rId4" cstate="print"/>
          <a:srcRect/>
          <a:stretch>
            <a:fillRect/>
          </a:stretch>
        </p:blipFill>
        <p:spPr bwMode="auto">
          <a:xfrm>
            <a:off x="4914901" y="3497580"/>
            <a:ext cx="3771899" cy="2873216"/>
          </a:xfrm>
          <a:prstGeom prst="rect">
            <a:avLst/>
          </a:prstGeom>
          <a:noFill/>
          <a:ln w="9525">
            <a:noFill/>
            <a:miter lim="800000"/>
            <a:headEnd/>
            <a:tailEnd/>
          </a:ln>
        </p:spPr>
      </p:pic>
      <p:pic>
        <p:nvPicPr>
          <p:cNvPr id="6" name="Picture 1" descr="PLN 01-07-10 044.jpg">
            <a:hlinkClick r:id="rId5" action="ppaction://hlinkfile"/>
          </p:cNvPr>
          <p:cNvPicPr>
            <a:picLocks noGrp="1" noChangeAspect="1"/>
          </p:cNvPicPr>
          <p:nvPr isPhoto="1"/>
        </p:nvPicPr>
        <p:blipFill>
          <a:blip r:embed="rId6" cstate="print"/>
          <a:srcRect/>
          <a:stretch>
            <a:fillRect/>
          </a:stretch>
        </p:blipFill>
        <p:spPr bwMode="auto">
          <a:xfrm>
            <a:off x="4953000" y="457200"/>
            <a:ext cx="3703320" cy="2743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
            <a:ext cx="7772400" cy="2263140"/>
          </a:xfrm>
        </p:spPr>
        <p:txBody>
          <a:bodyPr/>
          <a:lstStyle/>
          <a:p>
            <a:pPr algn="ctr"/>
            <a:r>
              <a:rPr lang="en-US" dirty="0" smtClean="0"/>
              <a:t/>
            </a:r>
            <a:br>
              <a:rPr lang="en-US" dirty="0" smtClean="0"/>
            </a:br>
            <a:r>
              <a:rPr lang="en-US" dirty="0" smtClean="0"/>
              <a:t>  </a:t>
            </a:r>
            <a:br>
              <a:rPr lang="en-US" dirty="0" smtClean="0"/>
            </a:br>
            <a:endParaRPr lang="en-US" dirty="0"/>
          </a:p>
        </p:txBody>
      </p:sp>
      <p:sp>
        <p:nvSpPr>
          <p:cNvPr id="6" name="Rectangle 5"/>
          <p:cNvSpPr/>
          <p:nvPr/>
        </p:nvSpPr>
        <p:spPr>
          <a:xfrm>
            <a:off x="662940" y="0"/>
            <a:ext cx="6995160" cy="2286000"/>
          </a:xfrm>
          <a:prstGeom prst="rect">
            <a:avLst/>
          </a:prstGeom>
        </p:spPr>
        <p:txBody>
          <a:bodyPr wrap="square" lIns="82296" tIns="41148" rIns="82296" bIns="41148">
            <a:spAutoFit/>
          </a:bodyPr>
          <a:lstStyle/>
          <a:p>
            <a:pPr algn="ctr"/>
            <a:r>
              <a:rPr lang="en-US" sz="2000" b="1" dirty="0" smtClean="0"/>
              <a:t>6 PM - General Session for  Kindergarten  Parents</a:t>
            </a:r>
          </a:p>
          <a:p>
            <a:pPr algn="ctr"/>
            <a:r>
              <a:rPr lang="en-US" sz="2900" b="1" dirty="0" smtClean="0"/>
              <a:t>Skill Focus</a:t>
            </a:r>
            <a:r>
              <a:rPr lang="en-US" dirty="0" smtClean="0">
                <a:solidFill>
                  <a:schemeClr val="tx2"/>
                </a:solidFill>
              </a:rPr>
              <a:t/>
            </a:r>
            <a:br>
              <a:rPr lang="en-US" dirty="0" smtClean="0">
                <a:solidFill>
                  <a:schemeClr val="tx2"/>
                </a:solidFill>
              </a:rPr>
            </a:br>
            <a:r>
              <a:rPr lang="en-US" dirty="0" smtClean="0"/>
              <a:t>September 15</a:t>
            </a:r>
            <a:r>
              <a:rPr lang="en-US" baseline="30000" dirty="0" smtClean="0"/>
              <a:t>th</a:t>
            </a:r>
            <a:r>
              <a:rPr lang="en-US" dirty="0" smtClean="0"/>
              <a:t> - </a:t>
            </a:r>
            <a:r>
              <a:rPr lang="en-US" dirty="0" smtClean="0">
                <a:cs typeface="Times New Roman" pitchFamily="18" charset="0"/>
              </a:rPr>
              <a:t>Book and Print Awareness &amp; Vocabulary Building </a:t>
            </a:r>
            <a:br>
              <a:rPr lang="en-US" dirty="0" smtClean="0">
                <a:cs typeface="Times New Roman" pitchFamily="18" charset="0"/>
              </a:rPr>
            </a:br>
            <a:r>
              <a:rPr lang="en-US" dirty="0" smtClean="0">
                <a:cs typeface="Times New Roman" pitchFamily="18" charset="0"/>
              </a:rPr>
              <a:t>October  6th– Letter Recognition </a:t>
            </a:r>
            <a:br>
              <a:rPr lang="en-US" dirty="0" smtClean="0">
                <a:cs typeface="Times New Roman" pitchFamily="18" charset="0"/>
              </a:rPr>
            </a:br>
            <a:r>
              <a:rPr lang="en-US" dirty="0" smtClean="0">
                <a:cs typeface="Times New Roman" pitchFamily="18" charset="0"/>
              </a:rPr>
              <a:t>October </a:t>
            </a:r>
            <a:r>
              <a:rPr lang="en-US" dirty="0" smtClean="0"/>
              <a:t> 27th - </a:t>
            </a:r>
            <a:r>
              <a:rPr lang="en-US" dirty="0" smtClean="0">
                <a:cs typeface="Times New Roman" pitchFamily="18" charset="0"/>
              </a:rPr>
              <a:t>Language Awareness </a:t>
            </a:r>
            <a:br>
              <a:rPr lang="en-US" dirty="0" smtClean="0">
                <a:cs typeface="Times New Roman" pitchFamily="18" charset="0"/>
              </a:rPr>
            </a:br>
            <a:r>
              <a:rPr lang="en-US" dirty="0" smtClean="0">
                <a:cs typeface="Times New Roman" pitchFamily="18" charset="0"/>
              </a:rPr>
              <a:t>November 17th</a:t>
            </a:r>
            <a:r>
              <a:rPr lang="en-US" dirty="0" smtClean="0"/>
              <a:t>- </a:t>
            </a:r>
            <a:r>
              <a:rPr lang="en-US" dirty="0" smtClean="0">
                <a:cs typeface="Times New Roman" pitchFamily="18" charset="0"/>
              </a:rPr>
              <a:t>Phoneme Awareness </a:t>
            </a:r>
            <a:br>
              <a:rPr lang="en-US" dirty="0" smtClean="0">
                <a:cs typeface="Times New Roman" pitchFamily="18" charset="0"/>
              </a:rPr>
            </a:br>
            <a:r>
              <a:rPr lang="en-US" dirty="0" smtClean="0">
                <a:cs typeface="Times New Roman" pitchFamily="18" charset="0"/>
              </a:rPr>
              <a:t>December 8th</a:t>
            </a:r>
            <a:r>
              <a:rPr lang="en-US" dirty="0" smtClean="0"/>
              <a:t> - </a:t>
            </a:r>
            <a:r>
              <a:rPr lang="en-US" dirty="0" smtClean="0">
                <a:cs typeface="Times New Roman" pitchFamily="18" charset="0"/>
              </a:rPr>
              <a:t>Letter Sounds       </a:t>
            </a:r>
            <a:endParaRPr lang="en-US" b="1" dirty="0"/>
          </a:p>
        </p:txBody>
      </p:sp>
      <p:pic>
        <p:nvPicPr>
          <p:cNvPr id="10" name="Picture 9" descr="IMG_3523.JPG">
            <a:hlinkClick r:id="rId3" action="ppaction://hlinkfile"/>
          </p:cNvPr>
          <p:cNvPicPr>
            <a:picLocks noChangeAspect="1"/>
          </p:cNvPicPr>
          <p:nvPr/>
        </p:nvPicPr>
        <p:blipFill>
          <a:blip r:embed="rId4" cstate="print"/>
          <a:stretch>
            <a:fillRect/>
          </a:stretch>
        </p:blipFill>
        <p:spPr>
          <a:xfrm>
            <a:off x="4572000" y="2331720"/>
            <a:ext cx="4320540" cy="4183380"/>
          </a:xfrm>
          <a:prstGeom prst="rect">
            <a:avLst/>
          </a:prstGeom>
          <a:ln>
            <a:solidFill>
              <a:schemeClr val="tx1"/>
            </a:solidFill>
          </a:ln>
        </p:spPr>
      </p:pic>
      <p:pic>
        <p:nvPicPr>
          <p:cNvPr id="12" name="Content Placeholder 11" descr="IMG_3341.JPG">
            <a:hlinkClick r:id="rId5" action="ppaction://hlinkfile"/>
          </p:cNvPr>
          <p:cNvPicPr>
            <a:picLocks noGrp="1" noChangeAspect="1"/>
          </p:cNvPicPr>
          <p:nvPr>
            <p:ph idx="1"/>
          </p:nvPr>
        </p:nvPicPr>
        <p:blipFill>
          <a:blip r:embed="rId6" cstate="print"/>
          <a:stretch>
            <a:fillRect/>
          </a:stretch>
        </p:blipFill>
        <p:spPr>
          <a:xfrm>
            <a:off x="251460" y="2331720"/>
            <a:ext cx="4114800" cy="4183380"/>
          </a:xfrm>
          <a:ln>
            <a:solidFill>
              <a:schemeClr val="tx1"/>
            </a:solidFill>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22959"/>
          </a:xfrm>
        </p:spPr>
        <p:txBody>
          <a:bodyPr/>
          <a:lstStyle/>
          <a:p>
            <a:pPr algn="ctr"/>
            <a:r>
              <a:rPr lang="en-US" sz="4000" b="1" dirty="0" smtClean="0"/>
              <a:t>6:30 PM - Parent Breakout Sessions</a:t>
            </a:r>
            <a:endParaRPr lang="en-US" sz="4000" b="1" dirty="0"/>
          </a:p>
        </p:txBody>
      </p:sp>
      <p:pic>
        <p:nvPicPr>
          <p:cNvPr id="4" name="Picture 1" descr="PLN 01-07-10 066.jpg">
            <a:hlinkClick r:id="rId3" action="ppaction://hlinkfile"/>
          </p:cNvPr>
          <p:cNvPicPr>
            <a:picLocks noGrp="1" noChangeAspect="1"/>
          </p:cNvPicPr>
          <p:nvPr isPhoto="1">
            <p:ph idx="1"/>
          </p:nvPr>
        </p:nvPicPr>
        <p:blipFill>
          <a:blip r:embed="rId4" cstate="print"/>
          <a:srcRect/>
          <a:stretch>
            <a:fillRect/>
          </a:stretch>
        </p:blipFill>
        <p:spPr bwMode="auto">
          <a:xfrm>
            <a:off x="228600" y="1219200"/>
            <a:ext cx="4114800" cy="4495800"/>
          </a:xfrm>
          <a:prstGeom prst="rect">
            <a:avLst/>
          </a:prstGeom>
          <a:noFill/>
          <a:ln w="9525">
            <a:solidFill>
              <a:schemeClr val="tx1"/>
            </a:solidFill>
            <a:miter lim="800000"/>
            <a:headEnd/>
            <a:tailEnd/>
          </a:ln>
        </p:spPr>
      </p:pic>
      <p:pic>
        <p:nvPicPr>
          <p:cNvPr id="5" name="Picture 1" descr="PLN 01-07-10 079.jpg"/>
          <p:cNvPicPr>
            <a:picLocks noGrp="1" noChangeAspect="1"/>
          </p:cNvPicPr>
          <p:nvPr isPhoto="1"/>
        </p:nvPicPr>
        <p:blipFill>
          <a:blip r:embed="rId5" cstate="print"/>
          <a:srcRect/>
          <a:stretch>
            <a:fillRect/>
          </a:stretch>
        </p:blipFill>
        <p:spPr bwMode="auto">
          <a:xfrm>
            <a:off x="4648200" y="1219200"/>
            <a:ext cx="4190999"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274820" cy="1676400"/>
          </a:xfrm>
        </p:spPr>
        <p:txBody>
          <a:bodyPr/>
          <a:lstStyle/>
          <a:p>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3200" b="1" dirty="0" smtClean="0"/>
              <a:t>6:45 pm – </a:t>
            </a:r>
            <a:r>
              <a:rPr lang="en-US" sz="3200" dirty="0" smtClean="0"/>
              <a:t>Children </a:t>
            </a:r>
            <a:r>
              <a:rPr lang="en-US" sz="3200" b="1" dirty="0" smtClean="0"/>
              <a:t>Transition </a:t>
            </a:r>
            <a:r>
              <a:rPr lang="en-US" sz="3200" dirty="0" smtClean="0"/>
              <a:t>from Kids Track to Parent </a:t>
            </a:r>
            <a:r>
              <a:rPr lang="en-US" sz="2800" dirty="0" smtClean="0"/>
              <a:t>&amp; Child </a:t>
            </a:r>
            <a:r>
              <a:rPr lang="en-US" sz="3200" dirty="0" smtClean="0"/>
              <a:t>practice</a:t>
            </a:r>
            <a:r>
              <a:rPr lang="en-US" sz="2800" dirty="0" smtClean="0"/>
              <a:t> </a:t>
            </a:r>
            <a:r>
              <a:rPr lang="en-US" sz="3200" dirty="0" smtClean="0"/>
              <a:t> sessions</a:t>
            </a:r>
            <a:r>
              <a:rPr lang="en-US" sz="6000" dirty="0" smtClean="0"/>
              <a:t/>
            </a:r>
            <a:br>
              <a:rPr lang="en-US" sz="6000" dirty="0" smtClean="0"/>
            </a:br>
            <a:endParaRPr lang="en-US" sz="6000" b="1" dirty="0">
              <a:solidFill>
                <a:srgbClr val="FF0000"/>
              </a:solidFill>
            </a:endParaRPr>
          </a:p>
        </p:txBody>
      </p:sp>
      <p:pic>
        <p:nvPicPr>
          <p:cNvPr id="4" name="Picture 1" descr="PLN 01-07-10 094.jpg">
            <a:hlinkClick r:id="rId3" action="ppaction://hlinkfile"/>
          </p:cNvPr>
          <p:cNvPicPr>
            <a:picLocks noGrp="1" noChangeAspect="1"/>
          </p:cNvPicPr>
          <p:nvPr isPhoto="1">
            <p:ph idx="1"/>
          </p:nvPr>
        </p:nvPicPr>
        <p:blipFill>
          <a:blip r:embed="rId4" cstate="print"/>
          <a:srcRect/>
          <a:stretch>
            <a:fillRect/>
          </a:stretch>
        </p:blipFill>
        <p:spPr bwMode="auto">
          <a:xfrm>
            <a:off x="228600" y="2286000"/>
            <a:ext cx="4114799" cy="4358640"/>
          </a:xfrm>
          <a:prstGeom prst="rect">
            <a:avLst/>
          </a:prstGeom>
          <a:noFill/>
          <a:ln w="9525">
            <a:solidFill>
              <a:schemeClr val="tx1"/>
            </a:solidFill>
            <a:miter lim="800000"/>
            <a:headEnd/>
            <a:tailEnd/>
          </a:ln>
        </p:spPr>
      </p:pic>
      <p:pic>
        <p:nvPicPr>
          <p:cNvPr id="5" name="Picture 1" descr="Copy (2) of PLN 01-07-10 192.jpg"/>
          <p:cNvPicPr>
            <a:picLocks noGrp="1" noChangeAspect="1"/>
          </p:cNvPicPr>
          <p:nvPr isPhoto="1"/>
        </p:nvPicPr>
        <p:blipFill>
          <a:blip r:embed="rId5" cstate="print"/>
          <a:srcRect/>
          <a:stretch>
            <a:fillRect/>
          </a:stretch>
        </p:blipFill>
        <p:spPr bwMode="auto">
          <a:xfrm>
            <a:off x="4572000" y="274320"/>
            <a:ext cx="4251960" cy="2948940"/>
          </a:xfrm>
          <a:prstGeom prst="rect">
            <a:avLst/>
          </a:prstGeom>
          <a:noFill/>
          <a:ln w="9525">
            <a:solidFill>
              <a:schemeClr val="tx1"/>
            </a:solidFill>
            <a:miter lim="800000"/>
            <a:headEnd/>
            <a:tailEnd/>
          </a:ln>
        </p:spPr>
      </p:pic>
      <p:pic>
        <p:nvPicPr>
          <p:cNvPr id="7" name="Picture 6" descr="IMG_3348.JPG">
            <a:hlinkClick r:id="rId6" action="ppaction://hlinkfile"/>
          </p:cNvPr>
          <p:cNvPicPr>
            <a:picLocks noChangeAspect="1"/>
          </p:cNvPicPr>
          <p:nvPr/>
        </p:nvPicPr>
        <p:blipFill>
          <a:blip r:embed="rId7" cstate="print"/>
          <a:stretch>
            <a:fillRect/>
          </a:stretch>
        </p:blipFill>
        <p:spPr>
          <a:xfrm>
            <a:off x="4572000" y="3429000"/>
            <a:ext cx="4251960" cy="3223260"/>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572000" cy="1447800"/>
          </a:xfrm>
        </p:spPr>
        <p:txBody>
          <a:bodyPr/>
          <a:lstStyle/>
          <a:p>
            <a:pPr algn="l"/>
            <a:r>
              <a:rPr lang="en-US" sz="3200" b="1" dirty="0" smtClean="0"/>
              <a:t/>
            </a:r>
            <a:br>
              <a:rPr lang="en-US" sz="3200" b="1" dirty="0" smtClean="0"/>
            </a:br>
            <a:r>
              <a:rPr lang="en-US" sz="3200" b="1" dirty="0" smtClean="0"/>
              <a:t>6: 50 pm</a:t>
            </a:r>
            <a:r>
              <a:rPr lang="en-US" sz="3200" dirty="0" smtClean="0"/>
              <a:t> - Parent &amp; Child </a:t>
            </a:r>
            <a:r>
              <a:rPr lang="en-US" sz="3200" b="1" dirty="0" smtClean="0"/>
              <a:t>practice sessions </a:t>
            </a:r>
            <a:r>
              <a:rPr lang="en-US" sz="3200" dirty="0" smtClean="0"/>
              <a:t>with teachers</a:t>
            </a:r>
            <a:r>
              <a:rPr lang="en-US" sz="3600" b="1" dirty="0" smtClean="0"/>
              <a:t/>
            </a:r>
            <a:br>
              <a:rPr lang="en-US" sz="3600" b="1" dirty="0" smtClean="0"/>
            </a:br>
            <a:endParaRPr lang="en-US" sz="4000" dirty="0"/>
          </a:p>
        </p:txBody>
      </p:sp>
      <p:pic>
        <p:nvPicPr>
          <p:cNvPr id="7" name="11-15 Parent Child.wmv">
            <a:hlinkClick r:id="" action="ppaction://media"/>
          </p:cNvPr>
          <p:cNvPicPr>
            <a:picLocks noRot="1" noChangeAspect="1"/>
          </p:cNvPicPr>
          <p:nvPr>
            <a:videoFile r:link="rId1"/>
          </p:nvPr>
        </p:nvPicPr>
        <p:blipFill>
          <a:blip r:embed="rId3" cstate="print"/>
          <a:stretch>
            <a:fillRect/>
          </a:stretch>
        </p:blipFill>
        <p:spPr>
          <a:xfrm>
            <a:off x="304800" y="1905000"/>
            <a:ext cx="3962400" cy="4114800"/>
          </a:xfrm>
          <a:prstGeom prst="rect">
            <a:avLst/>
          </a:prstGeom>
          <a:ln>
            <a:solidFill>
              <a:schemeClr val="tx1"/>
            </a:solidFill>
          </a:ln>
        </p:spPr>
      </p:pic>
      <p:pic>
        <p:nvPicPr>
          <p:cNvPr id="9" name="Picture 1" descr="PLN 01-07-10 115.jpg"/>
          <p:cNvPicPr>
            <a:picLocks noGrp="1" noChangeAspect="1"/>
          </p:cNvPicPr>
          <p:nvPr isPhoto="1"/>
        </p:nvPicPr>
        <p:blipFill>
          <a:blip r:embed="rId4" cstate="print"/>
          <a:srcRect/>
          <a:stretch>
            <a:fillRect/>
          </a:stretch>
        </p:blipFill>
        <p:spPr bwMode="auto">
          <a:xfrm>
            <a:off x="4572000" y="3200400"/>
            <a:ext cx="4419600" cy="3429000"/>
          </a:xfrm>
          <a:prstGeom prst="rect">
            <a:avLst/>
          </a:prstGeom>
          <a:noFill/>
          <a:ln w="9525">
            <a:noFill/>
            <a:miter lim="800000"/>
            <a:headEnd/>
            <a:tailEnd/>
          </a:ln>
        </p:spPr>
      </p:pic>
      <p:pic>
        <p:nvPicPr>
          <p:cNvPr id="10" name="Picture 1" descr="PLN 01-07-10 114.jpg"/>
          <p:cNvPicPr>
            <a:picLocks noGrp="1" noChangeAspect="1"/>
          </p:cNvPicPr>
          <p:nvPr isPhoto="1"/>
        </p:nvPicPr>
        <p:blipFill>
          <a:blip r:embed="rId5" cstate="print"/>
          <a:srcRect/>
          <a:stretch>
            <a:fillRect/>
          </a:stretch>
        </p:blipFill>
        <p:spPr bwMode="auto">
          <a:xfrm>
            <a:off x="4648200" y="228600"/>
            <a:ext cx="4267200"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 y="0"/>
            <a:ext cx="7772400" cy="914400"/>
          </a:xfrm>
        </p:spPr>
        <p:txBody>
          <a:bodyPr/>
          <a:lstStyle/>
          <a:p>
            <a:pPr algn="ctr"/>
            <a:r>
              <a:rPr lang="en-US" sz="2900" b="1" dirty="0" smtClean="0"/>
              <a:t>7:10 PM - </a:t>
            </a:r>
            <a:r>
              <a:rPr lang="en-US" sz="2900" dirty="0" smtClean="0"/>
              <a:t>Dismissal to cafeteria for </a:t>
            </a:r>
            <a:r>
              <a:rPr lang="en-US" sz="2900" b="1" dirty="0" smtClean="0"/>
              <a:t>Snacks, Gifts, Parent Reflection</a:t>
            </a:r>
            <a:endParaRPr lang="en-US" sz="2900" b="1" dirty="0">
              <a:solidFill>
                <a:srgbClr val="FF0000"/>
              </a:solidFill>
            </a:endParaRPr>
          </a:p>
        </p:txBody>
      </p:sp>
      <p:pic>
        <p:nvPicPr>
          <p:cNvPr id="5" name="Picture 1" descr="PLN 01-07-10 131.jpg">
            <a:hlinkClick r:id="rId4" action="ppaction://hlinkfile"/>
          </p:cNvPr>
          <p:cNvPicPr>
            <a:picLocks noGrp="1" noChangeAspect="1"/>
          </p:cNvPicPr>
          <p:nvPr isPhoto="1">
            <p:ph idx="1"/>
          </p:nvPr>
        </p:nvPicPr>
        <p:blipFill>
          <a:blip r:embed="rId5" cstate="print"/>
          <a:srcRect/>
          <a:stretch>
            <a:fillRect/>
          </a:stretch>
        </p:blipFill>
        <p:spPr bwMode="auto">
          <a:xfrm>
            <a:off x="1828800" y="914400"/>
            <a:ext cx="5753099" cy="2331719"/>
          </a:xfrm>
          <a:prstGeom prst="rect">
            <a:avLst/>
          </a:prstGeom>
          <a:noFill/>
          <a:ln w="9525">
            <a:noFill/>
            <a:miter lim="800000"/>
            <a:headEnd/>
            <a:tailEnd/>
          </a:ln>
        </p:spPr>
      </p:pic>
      <p:pic>
        <p:nvPicPr>
          <p:cNvPr id="6" name="Picture 1" descr="PLN 01-07-10 142.jpg"/>
          <p:cNvPicPr>
            <a:picLocks noGrp="1" noChangeAspect="1"/>
          </p:cNvPicPr>
          <p:nvPr isPhoto="1"/>
        </p:nvPicPr>
        <p:blipFill>
          <a:blip r:embed="rId6" cstate="print"/>
          <a:srcRect/>
          <a:stretch>
            <a:fillRect/>
          </a:stretch>
        </p:blipFill>
        <p:spPr bwMode="auto">
          <a:xfrm>
            <a:off x="182880" y="3657600"/>
            <a:ext cx="3703320" cy="2857500"/>
          </a:xfrm>
          <a:prstGeom prst="rect">
            <a:avLst/>
          </a:prstGeom>
          <a:noFill/>
          <a:ln w="9525">
            <a:noFill/>
            <a:miter lim="800000"/>
            <a:headEnd/>
            <a:tailEnd/>
          </a:ln>
        </p:spPr>
      </p:pic>
      <p:pic>
        <p:nvPicPr>
          <p:cNvPr id="7" name="Books_Snacks_Raffle.wmv">
            <a:hlinkClick r:id="" action="ppaction://media"/>
          </p:cNvPr>
          <p:cNvPicPr>
            <a:picLocks noRot="1" noChangeAspect="1"/>
          </p:cNvPicPr>
          <p:nvPr>
            <a:videoFile r:link="rId1"/>
          </p:nvPr>
        </p:nvPicPr>
        <p:blipFill>
          <a:blip r:embed="rId7" cstate="print"/>
          <a:srcRect l="23932" r="5983" b="20513"/>
          <a:stretch>
            <a:fillRect/>
          </a:stretch>
        </p:blipFill>
        <p:spPr>
          <a:xfrm>
            <a:off x="4724400" y="3581400"/>
            <a:ext cx="3657600" cy="28956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 of Pottstown</a:t>
            </a:r>
            <a:endParaRPr lang="en-US" b="1" dirty="0"/>
          </a:p>
        </p:txBody>
      </p:sp>
      <p:sp>
        <p:nvSpPr>
          <p:cNvPr id="3" name="Content Placeholder 2"/>
          <p:cNvSpPr>
            <a:spLocks noGrp="1"/>
          </p:cNvSpPr>
          <p:nvPr>
            <p:ph idx="1"/>
          </p:nvPr>
        </p:nvSpPr>
        <p:spPr>
          <a:xfrm>
            <a:off x="457200" y="1295400"/>
            <a:ext cx="8229600" cy="5029200"/>
          </a:xfrm>
        </p:spPr>
        <p:txBody>
          <a:bodyPr/>
          <a:lstStyle/>
          <a:p>
            <a:r>
              <a:rPr lang="en-US" sz="2800" dirty="0" smtClean="0"/>
              <a:t>5.5 miles square – shares borders with Borough</a:t>
            </a:r>
          </a:p>
          <a:p>
            <a:r>
              <a:rPr lang="en-US" sz="2800" dirty="0" smtClean="0"/>
              <a:t>3200 students (Pre-K through 12</a:t>
            </a:r>
            <a:r>
              <a:rPr lang="en-US" sz="2800" baseline="30000" dirty="0" smtClean="0"/>
              <a:t>th</a:t>
            </a:r>
            <a:r>
              <a:rPr lang="en-US" sz="2800" dirty="0" smtClean="0"/>
              <a:t> grade)</a:t>
            </a:r>
          </a:p>
          <a:p>
            <a:r>
              <a:rPr lang="en-US" sz="2800" dirty="0" smtClean="0"/>
              <a:t>100% free breakfast and lunch</a:t>
            </a:r>
          </a:p>
          <a:p>
            <a:pPr marL="342900" lvl="1" indent="-342900">
              <a:buFont typeface="Arial" pitchFamily="34" charset="0"/>
              <a:buChar char="•"/>
            </a:pPr>
            <a:r>
              <a:rPr lang="en-US" dirty="0" smtClean="0"/>
              <a:t>21% Special Education</a:t>
            </a:r>
            <a:endParaRPr lang="en-US" sz="1600" dirty="0" smtClean="0"/>
          </a:p>
          <a:p>
            <a:pPr marL="342900" lvl="1" indent="-342900">
              <a:buFont typeface="Arial" pitchFamily="34" charset="0"/>
              <a:buChar char="•"/>
            </a:pPr>
            <a:r>
              <a:rPr lang="en-US" smtClean="0"/>
              <a:t>23% </a:t>
            </a:r>
            <a:r>
              <a:rPr lang="en-US" dirty="0" smtClean="0"/>
              <a:t>transiency rate</a:t>
            </a:r>
            <a:endParaRPr lang="en-US" sz="1200" dirty="0" smtClean="0"/>
          </a:p>
          <a:p>
            <a:r>
              <a:rPr lang="en-US" sz="2800" dirty="0" smtClean="0"/>
              <a:t>43% of housing renter occupied</a:t>
            </a:r>
          </a:p>
          <a:p>
            <a:pPr marL="342900" lvl="1" indent="-342900">
              <a:buFont typeface="Arial" pitchFamily="34" charset="0"/>
              <a:buChar char="•"/>
            </a:pPr>
            <a:r>
              <a:rPr lang="en-US" dirty="0" smtClean="0"/>
              <a:t>45% of the children ages 0-5 live in low income families</a:t>
            </a:r>
          </a:p>
          <a:p>
            <a:pPr marL="342900" lvl="1" indent="-342900">
              <a:buFont typeface="Arial" pitchFamily="34" charset="0"/>
              <a:buChar char="•"/>
            </a:pPr>
            <a:r>
              <a:rPr lang="en-US" dirty="0" smtClean="0"/>
              <a:t>30% of population lives at or below the poverty line</a:t>
            </a:r>
          </a:p>
          <a:p>
            <a:r>
              <a:rPr lang="en-US" sz="2800" dirty="0" smtClean="0"/>
              <a:t>Per capita income of $20,923</a:t>
            </a:r>
          </a:p>
          <a:p>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205740"/>
            <a:ext cx="7955280" cy="1318260"/>
          </a:xfrm>
        </p:spPr>
        <p:txBody>
          <a:bodyPr/>
          <a:lstStyle/>
          <a:p>
            <a:pPr algn="ctr">
              <a:buNone/>
            </a:pPr>
            <a:r>
              <a:rPr lang="en-US" sz="2900" b="1" dirty="0" smtClean="0"/>
              <a:t>Pottstown School District </a:t>
            </a:r>
            <a:r>
              <a:rPr lang="en-US" sz="2200" b="1" dirty="0" smtClean="0"/>
              <a:t/>
            </a:r>
            <a:br>
              <a:rPr lang="en-US" sz="2200" b="1" dirty="0" smtClean="0"/>
            </a:br>
            <a:r>
              <a:rPr lang="en-US" sz="2200" b="1" dirty="0" smtClean="0"/>
              <a:t>Family  Literacy Night Agenda</a:t>
            </a:r>
            <a:r>
              <a:rPr lang="en-US" sz="3600" b="1" dirty="0" smtClean="0"/>
              <a:t> </a:t>
            </a:r>
            <a:r>
              <a:rPr lang="en-US" sz="3200" dirty="0" smtClean="0"/>
              <a:t/>
            </a:r>
            <a:br>
              <a:rPr lang="en-US" sz="3200" dirty="0" smtClean="0"/>
            </a:br>
            <a:r>
              <a:rPr lang="en-US" sz="1800" b="1" dirty="0" smtClean="0">
                <a:solidFill>
                  <a:schemeClr val="tx2">
                    <a:lumMod val="75000"/>
                  </a:schemeClr>
                </a:solidFill>
              </a:rPr>
              <a:t>Dates: September 15; October 26 </a:t>
            </a:r>
            <a:r>
              <a:rPr lang="en-US" sz="1600" b="1" dirty="0" smtClean="0">
                <a:solidFill>
                  <a:schemeClr val="tx2">
                    <a:lumMod val="75000"/>
                  </a:schemeClr>
                </a:solidFill>
              </a:rPr>
              <a:t>October 27; November 17; December 8</a:t>
            </a:r>
            <a:r>
              <a:rPr lang="en-US" sz="3600" b="1" dirty="0" smtClean="0">
                <a:solidFill>
                  <a:schemeClr val="tx2">
                    <a:lumMod val="75000"/>
                  </a:schemeClr>
                </a:solidFill>
              </a:rPr>
              <a:t/>
            </a:r>
            <a:br>
              <a:rPr lang="en-US" sz="3600" b="1" dirty="0" smtClean="0">
                <a:solidFill>
                  <a:schemeClr val="tx2">
                    <a:lumMod val="75000"/>
                  </a:schemeClr>
                </a:solidFill>
              </a:rPr>
            </a:br>
            <a:endParaRPr lang="en-US" sz="1800" b="1" dirty="0"/>
          </a:p>
        </p:txBody>
      </p:sp>
      <p:sp>
        <p:nvSpPr>
          <p:cNvPr id="3" name="Content Placeholder 2"/>
          <p:cNvSpPr>
            <a:spLocks noGrp="1"/>
          </p:cNvSpPr>
          <p:nvPr>
            <p:ph idx="1"/>
          </p:nvPr>
        </p:nvSpPr>
        <p:spPr>
          <a:xfrm>
            <a:off x="457200" y="1524000"/>
            <a:ext cx="8229600" cy="4876800"/>
          </a:xfrm>
        </p:spPr>
        <p:txBody>
          <a:bodyPr/>
          <a:lstStyle/>
          <a:p>
            <a:pPr>
              <a:buNone/>
            </a:pPr>
            <a:r>
              <a:rPr lang="en-US" sz="2800" b="1" dirty="0" smtClean="0"/>
              <a:t>5:30 pm</a:t>
            </a:r>
            <a:r>
              <a:rPr lang="en-US" sz="2800" dirty="0" smtClean="0"/>
              <a:t> </a:t>
            </a:r>
            <a:r>
              <a:rPr lang="en-US" sz="2400" dirty="0" smtClean="0"/>
              <a:t>– </a:t>
            </a:r>
            <a:r>
              <a:rPr lang="en-US" sz="2800" b="1" u="sng" dirty="0" smtClean="0"/>
              <a:t>Registration</a:t>
            </a:r>
            <a:r>
              <a:rPr lang="en-US" sz="2800" dirty="0" smtClean="0"/>
              <a:t>  - parents receive manual and registration materials, children go to Kids Track &amp; Child Care</a:t>
            </a:r>
          </a:p>
          <a:p>
            <a:pPr>
              <a:buNone/>
            </a:pPr>
            <a:r>
              <a:rPr lang="en-US" sz="2800" b="1" dirty="0" smtClean="0"/>
              <a:t>6:00 pm</a:t>
            </a:r>
            <a:r>
              <a:rPr lang="en-US" sz="2800" dirty="0" smtClean="0"/>
              <a:t> -  </a:t>
            </a:r>
            <a:r>
              <a:rPr lang="en-US" sz="2800" b="1" dirty="0" smtClean="0"/>
              <a:t>General session for parents</a:t>
            </a:r>
          </a:p>
          <a:p>
            <a:pPr>
              <a:buNone/>
            </a:pPr>
            <a:r>
              <a:rPr lang="en-US" sz="2800" b="1" dirty="0" smtClean="0"/>
              <a:t>6:30 – Parent-teacher breakout sessions</a:t>
            </a:r>
            <a:endParaRPr lang="en-US" sz="2400" b="1" dirty="0" smtClean="0"/>
          </a:p>
          <a:p>
            <a:pPr>
              <a:buNone/>
            </a:pPr>
            <a:r>
              <a:rPr lang="en-US" sz="2800" b="1" dirty="0" smtClean="0"/>
              <a:t>6:45 pm – </a:t>
            </a:r>
            <a:r>
              <a:rPr lang="en-US" sz="2800" dirty="0" smtClean="0"/>
              <a:t>Children </a:t>
            </a:r>
            <a:r>
              <a:rPr lang="en-US" sz="2800" b="1" dirty="0" smtClean="0"/>
              <a:t>Transition</a:t>
            </a:r>
            <a:r>
              <a:rPr lang="en-US" sz="2800" dirty="0" smtClean="0"/>
              <a:t> from Kids Track to Parent &amp; Child practice sessions</a:t>
            </a:r>
          </a:p>
          <a:p>
            <a:pPr>
              <a:buNone/>
            </a:pPr>
            <a:r>
              <a:rPr lang="en-US" sz="2800" b="1" dirty="0" smtClean="0"/>
              <a:t>6: 50 pm</a:t>
            </a:r>
            <a:r>
              <a:rPr lang="en-US" sz="2800" dirty="0" smtClean="0"/>
              <a:t> - </a:t>
            </a:r>
            <a:r>
              <a:rPr lang="en-US" sz="2800" b="1" dirty="0" smtClean="0"/>
              <a:t>Parent &amp; Child practice sessions with teachers- </a:t>
            </a:r>
            <a:endParaRPr lang="en-US" sz="2400" b="1" dirty="0" smtClean="0"/>
          </a:p>
          <a:p>
            <a:pPr>
              <a:buNone/>
            </a:pPr>
            <a:r>
              <a:rPr lang="en-US" sz="2800" b="1" dirty="0" smtClean="0"/>
              <a:t>7:10 pm</a:t>
            </a:r>
            <a:r>
              <a:rPr lang="en-US" sz="2800" dirty="0" smtClean="0"/>
              <a:t> -   </a:t>
            </a:r>
            <a:r>
              <a:rPr lang="en-US" sz="2800" b="1" dirty="0" smtClean="0"/>
              <a:t>Dismissal to Cafeteria </a:t>
            </a:r>
            <a:r>
              <a:rPr lang="en-US" sz="2800" dirty="0" smtClean="0"/>
              <a:t>for refreshments and prize raffle </a:t>
            </a:r>
          </a:p>
          <a:p>
            <a:pPr>
              <a:buNone/>
            </a:pPr>
            <a:endParaRPr lang="en-US" sz="2000" b="1"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Quality Improvement &amp; Work Force Development</a:t>
            </a:r>
            <a:endParaRPr lang="en-US" b="1" dirty="0"/>
          </a:p>
        </p:txBody>
      </p:sp>
      <p:sp>
        <p:nvSpPr>
          <p:cNvPr id="4" name="Content Placeholder 3"/>
          <p:cNvSpPr>
            <a:spLocks noGrp="1"/>
          </p:cNvSpPr>
          <p:nvPr>
            <p:ph sz="half" idx="1"/>
          </p:nvPr>
        </p:nvSpPr>
        <p:spPr>
          <a:xfrm>
            <a:off x="228600" y="1600200"/>
            <a:ext cx="4876800" cy="4525963"/>
          </a:xfrm>
        </p:spPr>
        <p:txBody>
          <a:bodyPr/>
          <a:lstStyle/>
          <a:p>
            <a:r>
              <a:rPr lang="en-US" sz="3200" dirty="0" smtClean="0"/>
              <a:t>Improving classroom quality and instruction</a:t>
            </a:r>
          </a:p>
          <a:p>
            <a:r>
              <a:rPr lang="en-US" sz="3200" dirty="0" smtClean="0"/>
              <a:t>Raising credentials of work force</a:t>
            </a:r>
          </a:p>
          <a:p>
            <a:r>
              <a:rPr lang="en-US" sz="3200" dirty="0" smtClean="0"/>
              <a:t>Ongoing professional development</a:t>
            </a:r>
          </a:p>
          <a:p>
            <a:r>
              <a:rPr lang="en-US" sz="3200" dirty="0" smtClean="0"/>
              <a:t>Recruitment and retention strategies</a:t>
            </a:r>
            <a:endParaRPr lang="en-US" sz="3200" dirty="0"/>
          </a:p>
        </p:txBody>
      </p:sp>
      <p:pic>
        <p:nvPicPr>
          <p:cNvPr id="4098" name="Picture 2" descr="D:\PEAK Photos 6-15\Photos\phone photos 13-14\20140827_091953.jpg"/>
          <p:cNvPicPr>
            <a:picLocks noChangeAspect="1" noChangeArrowheads="1"/>
          </p:cNvPicPr>
          <p:nvPr/>
        </p:nvPicPr>
        <p:blipFill>
          <a:blip r:embed="rId3" cstate="print"/>
          <a:srcRect l="12281" r="5263"/>
          <a:stretch>
            <a:fillRect/>
          </a:stretch>
        </p:blipFill>
        <p:spPr bwMode="auto">
          <a:xfrm>
            <a:off x="4953000" y="2209800"/>
            <a:ext cx="3962400" cy="3352800"/>
          </a:xfrm>
          <a:prstGeom prst="rect">
            <a:avLst/>
          </a:prstGeom>
          <a:noFill/>
          <a:ln>
            <a:solidFill>
              <a:schemeClr val="tx1"/>
            </a:solidFill>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 and Wellness</a:t>
            </a:r>
            <a:endParaRPr lang="en-US" b="1" dirty="0"/>
          </a:p>
        </p:txBody>
      </p:sp>
      <p:sp>
        <p:nvSpPr>
          <p:cNvPr id="4" name="Content Placeholder 3"/>
          <p:cNvSpPr>
            <a:spLocks noGrp="1"/>
          </p:cNvSpPr>
          <p:nvPr>
            <p:ph sz="half" idx="1"/>
          </p:nvPr>
        </p:nvSpPr>
        <p:spPr>
          <a:xfrm>
            <a:off x="228600" y="1600200"/>
            <a:ext cx="4343400" cy="4525963"/>
          </a:xfrm>
        </p:spPr>
        <p:txBody>
          <a:bodyPr/>
          <a:lstStyle/>
          <a:p>
            <a:r>
              <a:rPr lang="en-US" sz="3200" dirty="0" smtClean="0"/>
              <a:t>Hearing, vision, dental screenings</a:t>
            </a:r>
          </a:p>
          <a:p>
            <a:r>
              <a:rPr lang="en-US" sz="3200" dirty="0" smtClean="0"/>
              <a:t>Fitness program</a:t>
            </a:r>
          </a:p>
          <a:p>
            <a:r>
              <a:rPr lang="en-US" sz="3200" dirty="0" smtClean="0"/>
              <a:t>Nutrition program</a:t>
            </a:r>
          </a:p>
          <a:p>
            <a:r>
              <a:rPr lang="en-US" sz="3200" dirty="0" smtClean="0"/>
              <a:t>Behavioral and social and emotional health</a:t>
            </a:r>
          </a:p>
        </p:txBody>
      </p:sp>
      <p:pic>
        <p:nvPicPr>
          <p:cNvPr id="7170" name="Picture 2" descr="D:\Back Up Docs and Photos 2-26-15\Pictures\PEAK\2013-11-30\015.JPG"/>
          <p:cNvPicPr>
            <a:picLocks noChangeAspect="1" noChangeArrowheads="1"/>
          </p:cNvPicPr>
          <p:nvPr/>
        </p:nvPicPr>
        <p:blipFill>
          <a:blip r:embed="rId3" cstate="print"/>
          <a:srcRect l="5844" r="8442"/>
          <a:stretch>
            <a:fillRect/>
          </a:stretch>
        </p:blipFill>
        <p:spPr bwMode="auto">
          <a:xfrm>
            <a:off x="4572000" y="1524000"/>
            <a:ext cx="4343400" cy="4343400"/>
          </a:xfrm>
          <a:prstGeom prst="rect">
            <a:avLst/>
          </a:prstGeom>
          <a:noFill/>
          <a:ln>
            <a:solidFill>
              <a:schemeClr val="tx1"/>
            </a:solidFill>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Kindergarten Transition</a:t>
            </a:r>
            <a:endParaRPr lang="en-US" b="1" dirty="0"/>
          </a:p>
        </p:txBody>
      </p:sp>
      <p:sp>
        <p:nvSpPr>
          <p:cNvPr id="4" name="Content Placeholder 3"/>
          <p:cNvSpPr>
            <a:spLocks noGrp="1"/>
          </p:cNvSpPr>
          <p:nvPr>
            <p:ph sz="half" idx="1"/>
          </p:nvPr>
        </p:nvSpPr>
        <p:spPr>
          <a:xfrm>
            <a:off x="228600" y="1600200"/>
            <a:ext cx="5181600" cy="4525963"/>
          </a:xfrm>
        </p:spPr>
        <p:txBody>
          <a:bodyPr/>
          <a:lstStyle/>
          <a:p>
            <a:r>
              <a:rPr lang="en-US" sz="3200" dirty="0" smtClean="0"/>
              <a:t>Joint professional development</a:t>
            </a:r>
          </a:p>
          <a:p>
            <a:r>
              <a:rPr lang="en-US" sz="3200" dirty="0" smtClean="0"/>
              <a:t>Cross-classroom visits</a:t>
            </a:r>
          </a:p>
          <a:p>
            <a:r>
              <a:rPr lang="en-US" sz="3200" dirty="0" smtClean="0"/>
              <a:t>Transition activities</a:t>
            </a:r>
          </a:p>
          <a:p>
            <a:r>
              <a:rPr lang="en-US" sz="3200" dirty="0" smtClean="0"/>
              <a:t>Transfer of information to kindergarten</a:t>
            </a:r>
          </a:p>
          <a:p>
            <a:r>
              <a:rPr lang="en-US" sz="3200" dirty="0" smtClean="0"/>
              <a:t>Summer kindergarten readiness classes</a:t>
            </a:r>
            <a:endParaRPr lang="en-US" sz="3200" dirty="0"/>
          </a:p>
        </p:txBody>
      </p:sp>
      <p:pic>
        <p:nvPicPr>
          <p:cNvPr id="8194" name="Picture 2" descr="C:\Users\Mrieck\Desktop\Photos\SKRP\Rupert.jpg"/>
          <p:cNvPicPr>
            <a:picLocks noChangeAspect="1" noChangeArrowheads="1"/>
          </p:cNvPicPr>
          <p:nvPr/>
        </p:nvPicPr>
        <p:blipFill>
          <a:blip r:embed="rId2" cstate="print"/>
          <a:srcRect t="7330" r="5123"/>
          <a:stretch>
            <a:fillRect/>
          </a:stretch>
        </p:blipFill>
        <p:spPr bwMode="auto">
          <a:xfrm>
            <a:off x="5029200" y="1981200"/>
            <a:ext cx="3733800" cy="3733800"/>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 Pre-K Counts</a:t>
            </a:r>
            <a:endParaRPr lang="en-US" b="1" dirty="0"/>
          </a:p>
        </p:txBody>
      </p:sp>
      <p:sp>
        <p:nvSpPr>
          <p:cNvPr id="3" name="Content Placeholder 2"/>
          <p:cNvSpPr>
            <a:spLocks noGrp="1"/>
          </p:cNvSpPr>
          <p:nvPr>
            <p:ph sz="half" idx="1"/>
          </p:nvPr>
        </p:nvSpPr>
        <p:spPr>
          <a:xfrm>
            <a:off x="228600" y="1371600"/>
            <a:ext cx="4191000" cy="4754563"/>
          </a:xfrm>
        </p:spPr>
        <p:txBody>
          <a:bodyPr/>
          <a:lstStyle/>
          <a:p>
            <a:r>
              <a:rPr lang="en-US" sz="3200" dirty="0" smtClean="0"/>
              <a:t>Locating classes at community sites</a:t>
            </a:r>
          </a:p>
          <a:p>
            <a:r>
              <a:rPr lang="en-US" sz="3200" dirty="0" smtClean="0"/>
              <a:t>Oversight and standards</a:t>
            </a:r>
          </a:p>
          <a:p>
            <a:r>
              <a:rPr lang="en-US" sz="3200" dirty="0" smtClean="0"/>
              <a:t>Work force development</a:t>
            </a:r>
          </a:p>
          <a:p>
            <a:r>
              <a:rPr lang="en-US" sz="3200" dirty="0" smtClean="0"/>
              <a:t>220 full day slots </a:t>
            </a:r>
          </a:p>
          <a:p>
            <a:r>
              <a:rPr lang="en-US" sz="3200" dirty="0" smtClean="0"/>
              <a:t>3 and 4 year olds</a:t>
            </a:r>
          </a:p>
          <a:p>
            <a:r>
              <a:rPr lang="en-US" sz="3200" dirty="0" smtClean="0"/>
              <a:t>Lead Agency support</a:t>
            </a:r>
            <a:endParaRPr lang="en-US" sz="3200" dirty="0"/>
          </a:p>
        </p:txBody>
      </p:sp>
      <p:pic>
        <p:nvPicPr>
          <p:cNvPr id="5" name="Content Placeholder 4" descr="20141120_144037.jpg"/>
          <p:cNvPicPr>
            <a:picLocks noGrp="1" noChangeAspect="1"/>
          </p:cNvPicPr>
          <p:nvPr>
            <p:ph sz="half" idx="2"/>
          </p:nvPr>
        </p:nvPicPr>
        <p:blipFill>
          <a:blip r:embed="rId2" cstate="print"/>
          <a:srcRect l="13391" r="7936"/>
          <a:stretch>
            <a:fillRect/>
          </a:stretch>
        </p:blipFill>
        <p:spPr>
          <a:xfrm>
            <a:off x="4419600" y="2209800"/>
            <a:ext cx="4419600" cy="3475038"/>
          </a:xfrm>
          <a:ln>
            <a:solidFill>
              <a:schemeClr val="tx1"/>
            </a:solidFill>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 K. Kellogg Foundation</a:t>
            </a:r>
            <a:endParaRPr lang="en-US" b="1" dirty="0"/>
          </a:p>
        </p:txBody>
      </p:sp>
      <p:sp>
        <p:nvSpPr>
          <p:cNvPr id="3" name="Content Placeholder 2"/>
          <p:cNvSpPr>
            <a:spLocks noGrp="1"/>
          </p:cNvSpPr>
          <p:nvPr>
            <p:ph sz="half" idx="1"/>
          </p:nvPr>
        </p:nvSpPr>
        <p:spPr>
          <a:xfrm>
            <a:off x="457200" y="1600200"/>
            <a:ext cx="4876800" cy="4525963"/>
          </a:xfrm>
        </p:spPr>
        <p:txBody>
          <a:bodyPr/>
          <a:lstStyle/>
          <a:p>
            <a:r>
              <a:rPr lang="en-US" dirty="0" smtClean="0"/>
              <a:t>Connecting with Program Officer</a:t>
            </a:r>
          </a:p>
          <a:p>
            <a:r>
              <a:rPr lang="en-US" dirty="0" smtClean="0"/>
              <a:t>Building relationship</a:t>
            </a:r>
          </a:p>
          <a:p>
            <a:r>
              <a:rPr lang="en-US" dirty="0" smtClean="0"/>
              <a:t>Moving from a program orientation to a process orientation</a:t>
            </a:r>
          </a:p>
          <a:p>
            <a:r>
              <a:rPr lang="en-US" dirty="0" smtClean="0"/>
              <a:t>Partnering with Penn Project for Civic Engagement</a:t>
            </a:r>
          </a:p>
          <a:p>
            <a:r>
              <a:rPr lang="en-US" dirty="0" smtClean="0"/>
              <a:t>7 month planning grant </a:t>
            </a:r>
            <a:endParaRPr lang="en-US" dirty="0"/>
          </a:p>
        </p:txBody>
      </p:sp>
      <p:pic>
        <p:nvPicPr>
          <p:cNvPr id="5" name="Content Placeholder 5" descr="20140821_151109.jpg"/>
          <p:cNvPicPr>
            <a:picLocks noGrp="1" noChangeAspect="1"/>
          </p:cNvPicPr>
          <p:nvPr>
            <p:ph sz="half" idx="2"/>
          </p:nvPr>
        </p:nvPicPr>
        <p:blipFill>
          <a:blip r:embed="rId2" cstate="print"/>
          <a:srcRect l="11321" r="9434"/>
          <a:stretch>
            <a:fillRect/>
          </a:stretch>
        </p:blipFill>
        <p:spPr>
          <a:xfrm>
            <a:off x="5181600" y="2133600"/>
            <a:ext cx="3581400" cy="3276600"/>
          </a:xfrm>
          <a:ln>
            <a:solidFill>
              <a:schemeClr val="tx1"/>
            </a:solidFill>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5715000" cy="914400"/>
          </a:xfrm>
        </p:spPr>
        <p:txBody>
          <a:bodyPr/>
          <a:lstStyle/>
          <a:p>
            <a:pPr algn="l"/>
            <a:r>
              <a:rPr lang="en-US" sz="3600" b="1" dirty="0" smtClean="0"/>
              <a:t>WKKF Planning Grant </a:t>
            </a:r>
            <a:endParaRPr lang="en-US" sz="3600" b="1" dirty="0"/>
          </a:p>
        </p:txBody>
      </p:sp>
      <p:sp>
        <p:nvSpPr>
          <p:cNvPr id="3" name="Content Placeholder 2"/>
          <p:cNvSpPr>
            <a:spLocks noGrp="1"/>
          </p:cNvSpPr>
          <p:nvPr>
            <p:ph sz="half" idx="1"/>
          </p:nvPr>
        </p:nvSpPr>
        <p:spPr>
          <a:xfrm>
            <a:off x="228600" y="762001"/>
            <a:ext cx="4267200" cy="2209800"/>
          </a:xfrm>
        </p:spPr>
        <p:txBody>
          <a:bodyPr/>
          <a:lstStyle/>
          <a:p>
            <a:r>
              <a:rPr lang="en-US" sz="2400" dirty="0" smtClean="0"/>
              <a:t>Community  Conversations</a:t>
            </a:r>
          </a:p>
          <a:p>
            <a:pPr lvl="1"/>
            <a:r>
              <a:rPr lang="en-US" dirty="0" smtClean="0"/>
              <a:t>To Identify needs and concerns of families </a:t>
            </a:r>
          </a:p>
          <a:p>
            <a:pPr marL="457200" lvl="1" indent="0">
              <a:spcBef>
                <a:spcPct val="0"/>
              </a:spcBef>
              <a:buNone/>
            </a:pPr>
            <a:endParaRPr lang="en-US" sz="1800" u="sng" dirty="0" smtClean="0">
              <a:latin typeface="Calibri" pitchFamily="34" charset="0"/>
              <a:ea typeface="Calibri" pitchFamily="34" charset="0"/>
              <a:cs typeface="Times New Roman" pitchFamily="18" charset="0"/>
            </a:endParaRPr>
          </a:p>
          <a:p>
            <a:pPr marL="457200" lvl="1" indent="0">
              <a:spcBef>
                <a:spcPct val="0"/>
              </a:spcBef>
              <a:buNone/>
            </a:pPr>
            <a:r>
              <a:rPr lang="en-US" sz="2800" u="sng" dirty="0" smtClean="0">
                <a:latin typeface="Calibri" pitchFamily="34" charset="0"/>
                <a:ea typeface="Calibri" pitchFamily="34" charset="0"/>
                <a:cs typeface="Times New Roman" pitchFamily="18" charset="0"/>
              </a:rPr>
              <a:t>5 Key Values Identified </a:t>
            </a:r>
            <a:endParaRPr lang="en-US" sz="1100" u="sng" dirty="0" smtClean="0">
              <a:latin typeface="Arial" pitchFamily="34" charset="0"/>
              <a:cs typeface="Arial" pitchFamily="34" charset="0"/>
            </a:endParaRPr>
          </a:p>
        </p:txBody>
      </p:sp>
      <p:pic>
        <p:nvPicPr>
          <p:cNvPr id="4" name="Content Placeholder 4" descr="20140915_142218.jpg"/>
          <p:cNvPicPr>
            <a:picLocks noGrp="1" noChangeAspect="1"/>
          </p:cNvPicPr>
          <p:nvPr>
            <p:ph sz="half" idx="2"/>
          </p:nvPr>
        </p:nvPicPr>
        <p:blipFill>
          <a:blip r:embed="rId2" cstate="print"/>
          <a:stretch>
            <a:fillRect/>
          </a:stretch>
        </p:blipFill>
        <p:spPr>
          <a:xfrm>
            <a:off x="4800600" y="228600"/>
            <a:ext cx="3877734" cy="2971800"/>
          </a:xfrm>
        </p:spPr>
      </p:pic>
      <p:pic>
        <p:nvPicPr>
          <p:cNvPr id="5" name="Picture 2"/>
          <p:cNvPicPr>
            <a:picLocks noChangeAspect="1" noChangeArrowheads="1"/>
          </p:cNvPicPr>
          <p:nvPr/>
        </p:nvPicPr>
        <p:blipFill>
          <a:blip r:embed="rId3" cstate="print">
            <a:lum bright="30000"/>
          </a:blip>
          <a:srcRect/>
          <a:stretch>
            <a:fillRect/>
          </a:stretch>
        </p:blipFill>
        <p:spPr bwMode="auto">
          <a:xfrm>
            <a:off x="4800600" y="3429000"/>
            <a:ext cx="3886200" cy="3200400"/>
          </a:xfrm>
          <a:prstGeom prst="rect">
            <a:avLst/>
          </a:prstGeom>
          <a:noFill/>
          <a:ln w="9525">
            <a:solidFill>
              <a:schemeClr val="tx1"/>
            </a:solidFill>
            <a:miter lim="800000"/>
            <a:headEnd/>
            <a:tailEnd/>
          </a:ln>
        </p:spPr>
      </p:pic>
      <p:sp>
        <p:nvSpPr>
          <p:cNvPr id="6" name="Content Placeholder 2"/>
          <p:cNvSpPr txBox="1">
            <a:spLocks/>
          </p:cNvSpPr>
          <p:nvPr/>
        </p:nvSpPr>
        <p:spPr bwMode="auto">
          <a:xfrm>
            <a:off x="381000" y="2514600"/>
            <a:ext cx="42672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Help Us to be better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Build Stronger Community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Address the Needs of Individual Children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“Talk” with Us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Include Us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WKKF 3 Year Implementation Grant</a:t>
            </a:r>
            <a:endParaRPr lang="en-US" sz="4000" b="1" dirty="0"/>
          </a:p>
        </p:txBody>
      </p:sp>
      <p:sp>
        <p:nvSpPr>
          <p:cNvPr id="3" name="Content Placeholder 2"/>
          <p:cNvSpPr>
            <a:spLocks noGrp="1"/>
          </p:cNvSpPr>
          <p:nvPr>
            <p:ph sz="half" idx="1"/>
          </p:nvPr>
        </p:nvSpPr>
        <p:spPr>
          <a:xfrm>
            <a:off x="457200" y="1600200"/>
            <a:ext cx="5181600" cy="4525963"/>
          </a:xfrm>
        </p:spPr>
        <p:txBody>
          <a:bodyPr/>
          <a:lstStyle/>
          <a:p>
            <a:r>
              <a:rPr lang="en-US" sz="3200" dirty="0" smtClean="0"/>
              <a:t>Community Conversations</a:t>
            </a:r>
          </a:p>
          <a:p>
            <a:r>
              <a:rPr lang="en-US" sz="3200" dirty="0" smtClean="0"/>
              <a:t>Spanish language outreach and support</a:t>
            </a:r>
          </a:p>
          <a:p>
            <a:r>
              <a:rPr lang="en-US" sz="3200" dirty="0" smtClean="0"/>
              <a:t>Family Advisory Committee</a:t>
            </a:r>
          </a:p>
          <a:p>
            <a:r>
              <a:rPr lang="en-US" sz="3200" dirty="0" smtClean="0"/>
              <a:t>Hard to Reach Families</a:t>
            </a:r>
          </a:p>
          <a:p>
            <a:r>
              <a:rPr lang="en-US" sz="3200" dirty="0" smtClean="0"/>
              <a:t>Digital Media and Communications</a:t>
            </a:r>
          </a:p>
          <a:p>
            <a:r>
              <a:rPr lang="en-US" sz="3200" dirty="0" smtClean="0"/>
              <a:t>Trauma and Adverse Childhood Experiences</a:t>
            </a:r>
            <a:endParaRPr lang="en-US" sz="3200" dirty="0"/>
          </a:p>
        </p:txBody>
      </p:sp>
      <p:pic>
        <p:nvPicPr>
          <p:cNvPr id="5" name="Content Placeholder 4" descr="003.JPG"/>
          <p:cNvPicPr>
            <a:picLocks noGrp="1" noChangeAspect="1"/>
          </p:cNvPicPr>
          <p:nvPr>
            <p:ph sz="half" idx="2"/>
          </p:nvPr>
        </p:nvPicPr>
        <p:blipFill>
          <a:blip r:embed="rId2" cstate="print"/>
          <a:stretch>
            <a:fillRect/>
          </a:stretch>
        </p:blipFill>
        <p:spPr>
          <a:xfrm>
            <a:off x="5638800" y="1600200"/>
            <a:ext cx="2997716" cy="4525963"/>
          </a:xfr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304800"/>
          </a:xfrm>
        </p:spPr>
        <p:txBody>
          <a:bodyPr/>
          <a:lstStyle/>
          <a:p>
            <a:r>
              <a:rPr lang="en-US" b="1" dirty="0" smtClean="0"/>
              <a:t>Family Advisory Committee</a:t>
            </a:r>
            <a:r>
              <a:rPr lang="en-US" dirty="0" smtClean="0"/>
              <a:t/>
            </a:r>
            <a:br>
              <a:rPr lang="en-US" dirty="0" smtClean="0"/>
            </a:br>
            <a:endParaRPr lang="en-US" dirty="0"/>
          </a:p>
        </p:txBody>
      </p:sp>
      <p:pic>
        <p:nvPicPr>
          <p:cNvPr id="1026" name="Picture 2" descr="C:\Users\jsparaga\AppData\Local\Microsoft\Windows\Temporary Internet Files\Content.IE5\RH1O6KW8\IMG_6357.JPG"/>
          <p:cNvPicPr>
            <a:picLocks noGrp="1" noChangeAspect="1" noChangeArrowheads="1"/>
          </p:cNvPicPr>
          <p:nvPr>
            <p:ph sz="half" idx="1"/>
          </p:nvPr>
        </p:nvPicPr>
        <p:blipFill>
          <a:blip r:embed="rId2" cstate="print"/>
          <a:srcRect t="17105" b="2632"/>
          <a:stretch>
            <a:fillRect/>
          </a:stretch>
        </p:blipFill>
        <p:spPr bwMode="auto">
          <a:xfrm>
            <a:off x="457200" y="1295400"/>
            <a:ext cx="8077199" cy="4648200"/>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838200"/>
          </a:xfrm>
        </p:spPr>
        <p:txBody>
          <a:bodyPr/>
          <a:lstStyle/>
          <a:p>
            <a:pPr algn="l"/>
            <a:r>
              <a:rPr lang="en-US" sz="3600" b="1" dirty="0" smtClean="0"/>
              <a:t>The FAC  is </a:t>
            </a:r>
            <a:r>
              <a:rPr lang="en-US" sz="3600" dirty="0" smtClean="0"/>
              <a:t>building parent navigators (leaders)  </a:t>
            </a:r>
            <a:endParaRPr lang="en-US" sz="3600" dirty="0"/>
          </a:p>
        </p:txBody>
      </p:sp>
      <p:pic>
        <p:nvPicPr>
          <p:cNvPr id="2050" name="Picture 2" descr="C:\Users\jsparaga\AppData\Local\Microsoft\Windows\Temporary Internet Files\Content.IE5\CK9YW99V\IMG_6348.JPG"/>
          <p:cNvPicPr>
            <a:picLocks noGrp="1" noChangeAspect="1" noChangeArrowheads="1"/>
          </p:cNvPicPr>
          <p:nvPr>
            <p:ph sz="half" idx="1"/>
          </p:nvPr>
        </p:nvPicPr>
        <p:blipFill>
          <a:blip r:embed="rId2" cstate="print">
            <a:lum bright="20000"/>
          </a:blip>
          <a:srcRect t="5235" b="528"/>
          <a:stretch>
            <a:fillRect/>
          </a:stretch>
        </p:blipFill>
        <p:spPr bwMode="auto">
          <a:xfrm>
            <a:off x="228600" y="1371600"/>
            <a:ext cx="3962400" cy="4114800"/>
          </a:xfrm>
          <a:prstGeom prst="rect">
            <a:avLst/>
          </a:prstGeom>
          <a:noFill/>
          <a:ln>
            <a:solidFill>
              <a:schemeClr val="tx1"/>
            </a:solidFill>
          </a:ln>
        </p:spPr>
      </p:pic>
      <p:pic>
        <p:nvPicPr>
          <p:cNvPr id="2051" name="Picture 3" descr="C:\Users\jsparaga\AppData\Local\Microsoft\Windows\Temporary Internet Files\Content.IE5\SKEJ9PBU\IMG_6347.JPG"/>
          <p:cNvPicPr>
            <a:picLocks noGrp="1" noChangeAspect="1" noChangeArrowheads="1"/>
          </p:cNvPicPr>
          <p:nvPr>
            <p:ph sz="half" idx="2"/>
          </p:nvPr>
        </p:nvPicPr>
        <p:blipFill>
          <a:blip r:embed="rId3" cstate="print">
            <a:lum bright="20000"/>
          </a:blip>
          <a:srcRect/>
          <a:stretch>
            <a:fillRect/>
          </a:stretch>
        </p:blipFill>
        <p:spPr bwMode="auto">
          <a:xfrm>
            <a:off x="4343400" y="3962400"/>
            <a:ext cx="4495800" cy="2667000"/>
          </a:xfrm>
          <a:prstGeom prst="rect">
            <a:avLst/>
          </a:prstGeom>
          <a:noFill/>
          <a:ln>
            <a:solidFill>
              <a:schemeClr val="tx1"/>
            </a:solidFill>
          </a:ln>
        </p:spPr>
      </p:pic>
      <p:pic>
        <p:nvPicPr>
          <p:cNvPr id="2052" name="Picture 4" descr="C:\Users\jsparaga\AppData\Local\Microsoft\Windows\Temporary Internet Files\Content.IE5\12R9FV6S\IMG_6350.JPG"/>
          <p:cNvPicPr>
            <a:picLocks noChangeAspect="1" noChangeArrowheads="1"/>
          </p:cNvPicPr>
          <p:nvPr/>
        </p:nvPicPr>
        <p:blipFill>
          <a:blip r:embed="rId4" cstate="print">
            <a:lum bright="20000"/>
          </a:blip>
          <a:srcRect/>
          <a:stretch>
            <a:fillRect/>
          </a:stretch>
        </p:blipFill>
        <p:spPr bwMode="auto">
          <a:xfrm>
            <a:off x="4343400" y="838200"/>
            <a:ext cx="4572000" cy="2819400"/>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Focus on Early Education</a:t>
            </a:r>
            <a:endParaRPr lang="en-US" b="1" dirty="0"/>
          </a:p>
        </p:txBody>
      </p:sp>
      <p:sp>
        <p:nvSpPr>
          <p:cNvPr id="8" name="Content Placeholder 7"/>
          <p:cNvSpPr>
            <a:spLocks noGrp="1"/>
          </p:cNvSpPr>
          <p:nvPr>
            <p:ph sz="half" idx="1"/>
          </p:nvPr>
        </p:nvSpPr>
        <p:spPr/>
        <p:txBody>
          <a:bodyPr/>
          <a:lstStyle/>
          <a:p>
            <a:r>
              <a:rPr lang="en-US" dirty="0" smtClean="0"/>
              <a:t>Research on impact of school readiness</a:t>
            </a:r>
          </a:p>
          <a:p>
            <a:r>
              <a:rPr lang="en-US" dirty="0" smtClean="0"/>
              <a:t>Dissertation and findings</a:t>
            </a:r>
          </a:p>
          <a:p>
            <a:r>
              <a:rPr lang="en-US" dirty="0" smtClean="0"/>
              <a:t>Regular education or special education</a:t>
            </a:r>
          </a:p>
        </p:txBody>
      </p:sp>
      <p:pic>
        <p:nvPicPr>
          <p:cNvPr id="1026" name="Picture 2" descr="D:\Photo Back Up 12-31-14 Toshiba\Pictures\PEAK\2013-09-05\003.JPG"/>
          <p:cNvPicPr>
            <a:picLocks noChangeAspect="1" noChangeArrowheads="1"/>
          </p:cNvPicPr>
          <p:nvPr/>
        </p:nvPicPr>
        <p:blipFill>
          <a:blip r:embed="rId3" cstate="print"/>
          <a:srcRect/>
          <a:stretch>
            <a:fillRect/>
          </a:stretch>
        </p:blipFill>
        <p:spPr bwMode="auto">
          <a:xfrm>
            <a:off x="4418104" y="2209800"/>
            <a:ext cx="4554054" cy="3016302"/>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3" cstate="print"/>
          <a:srcRect/>
          <a:stretch>
            <a:fillRect/>
          </a:stretch>
        </p:blipFill>
        <p:spPr bwMode="auto">
          <a:xfrm>
            <a:off x="0" y="0"/>
            <a:ext cx="9144000" cy="746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idx="1"/>
          </p:nvPr>
        </p:nvPicPr>
        <p:blipFill>
          <a:blip r:embed="rId2" cstate="print"/>
          <a:srcRect/>
          <a:stretch>
            <a:fillRect/>
          </a:stretch>
        </p:blipFill>
        <p:spPr bwMode="auto">
          <a:xfrm>
            <a:off x="2133600" y="2743200"/>
            <a:ext cx="5029200" cy="3429000"/>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609600" y="304800"/>
            <a:ext cx="7772400" cy="2286000"/>
          </a:xfrm>
          <a:prstGeom prst="rect">
            <a:avLst/>
          </a:prstGeom>
          <a:noFill/>
          <a:ln w="9525">
            <a:noFill/>
            <a:miter lim="800000"/>
            <a:headEnd/>
            <a:tailEnd/>
          </a:ln>
        </p:spPr>
      </p:pic>
      <p:sp>
        <p:nvSpPr>
          <p:cNvPr id="4" name="TextBox 3"/>
          <p:cNvSpPr txBox="1"/>
          <p:nvPr/>
        </p:nvSpPr>
        <p:spPr>
          <a:xfrm>
            <a:off x="2057400" y="6248401"/>
            <a:ext cx="5181600" cy="954107"/>
          </a:xfrm>
          <a:prstGeom prst="rect">
            <a:avLst/>
          </a:prstGeom>
          <a:noFill/>
        </p:spPr>
        <p:txBody>
          <a:bodyPr wrap="square" rtlCol="0">
            <a:spAutoFit/>
          </a:bodyPr>
          <a:lstStyle/>
          <a:p>
            <a:pPr algn="ctr"/>
            <a:r>
              <a:rPr lang="en-US" sz="2800" b="1" dirty="0" smtClean="0">
                <a:latin typeface="+mn-lt"/>
              </a:rPr>
              <a:t>www.pottstownmatters.org</a:t>
            </a:r>
          </a:p>
          <a:p>
            <a:pPr algn="ctr"/>
            <a:endParaRPr lang="en-US" sz="2800" b="1" dirty="0">
              <a:latin typeface="+mn-l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6400"/>
            <a:ext cx="8763000" cy="1371600"/>
          </a:xfrm>
        </p:spPr>
        <p:txBody>
          <a:bodyPr/>
          <a:lstStyle/>
          <a:p>
            <a:r>
              <a:rPr lang="en-US" sz="3600" b="1" dirty="0" smtClean="0"/>
              <a:t>Pottstown - A Trauma Informed Community </a:t>
            </a:r>
            <a:endParaRPr lang="en-US" sz="3600" b="1" dirty="0"/>
          </a:p>
        </p:txBody>
      </p:sp>
      <p:sp>
        <p:nvSpPr>
          <p:cNvPr id="3" name="Content Placeholder 2"/>
          <p:cNvSpPr>
            <a:spLocks noGrp="1"/>
          </p:cNvSpPr>
          <p:nvPr>
            <p:ph idx="1"/>
          </p:nvPr>
        </p:nvSpPr>
        <p:spPr>
          <a:xfrm>
            <a:off x="228600" y="1600200"/>
            <a:ext cx="8763000" cy="5257800"/>
          </a:xfrm>
        </p:spPr>
        <p:txBody>
          <a:bodyPr/>
          <a:lstStyle/>
          <a:p>
            <a:pPr>
              <a:buNone/>
            </a:pPr>
            <a:endParaRPr lang="en-US" dirty="0" smtClean="0"/>
          </a:p>
          <a:p>
            <a:pPr>
              <a:buNone/>
            </a:pPr>
            <a:endParaRPr lang="en-US" dirty="0" smtClean="0"/>
          </a:p>
          <a:p>
            <a:pPr>
              <a:buNone/>
            </a:pPr>
            <a:r>
              <a:rPr lang="en-US" dirty="0" smtClean="0"/>
              <a:t>In Pottstown…</a:t>
            </a:r>
          </a:p>
          <a:p>
            <a:pPr>
              <a:buNone/>
            </a:pPr>
            <a:r>
              <a:rPr lang="en-US" sz="2400" dirty="0" smtClean="0"/>
              <a:t>       connection matters, belonging matters, your story matters.</a:t>
            </a:r>
          </a:p>
          <a:p>
            <a:pPr>
              <a:buNone/>
            </a:pPr>
            <a:r>
              <a:rPr lang="en-US" dirty="0" smtClean="0"/>
              <a:t>In Pottstown…</a:t>
            </a:r>
          </a:p>
          <a:p>
            <a:pPr>
              <a:buNone/>
            </a:pPr>
            <a:r>
              <a:rPr lang="en-US" dirty="0" smtClean="0"/>
              <a:t>     </a:t>
            </a:r>
            <a:r>
              <a:rPr lang="en-US" sz="2400" dirty="0" smtClean="0"/>
              <a:t>Adverse Childhood Experiences/ACEs matter.</a:t>
            </a:r>
          </a:p>
          <a:p>
            <a:pPr>
              <a:buNone/>
            </a:pPr>
            <a:r>
              <a:rPr lang="en-US" dirty="0" smtClean="0"/>
              <a:t>In Pottstown…</a:t>
            </a:r>
          </a:p>
          <a:p>
            <a:pPr>
              <a:buNone/>
            </a:pPr>
            <a:r>
              <a:rPr lang="en-US" sz="2400" dirty="0" smtClean="0"/>
              <a:t>     we are committed to a culture of safety, understanding and responsiveness to ACEs for children, families and our community.</a:t>
            </a:r>
          </a:p>
          <a:p>
            <a:pPr algn="ctr">
              <a:buNone/>
            </a:pPr>
            <a:r>
              <a:rPr lang="en-US" b="1" dirty="0" smtClean="0"/>
              <a:t>www.pottstownmatters.org</a:t>
            </a:r>
          </a:p>
          <a:p>
            <a:pPr>
              <a:buNone/>
            </a:pPr>
            <a:endParaRPr lang="en-US" sz="2400" dirty="0"/>
          </a:p>
        </p:txBody>
      </p:sp>
      <p:pic>
        <p:nvPicPr>
          <p:cNvPr id="67586" name="Picture 2"/>
          <p:cNvPicPr>
            <a:picLocks noChangeAspect="1" noChangeArrowheads="1"/>
          </p:cNvPicPr>
          <p:nvPr/>
        </p:nvPicPr>
        <p:blipFill>
          <a:blip r:embed="rId2" cstate="print"/>
          <a:srcRect/>
          <a:stretch>
            <a:fillRect/>
          </a:stretch>
        </p:blipFill>
        <p:spPr bwMode="auto">
          <a:xfrm>
            <a:off x="14288" y="1"/>
            <a:ext cx="9115425" cy="198119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0" y="0"/>
          <a:ext cx="9144000" cy="662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nvGraphicFramePr>
        <p:xfrm>
          <a:off x="0" y="0"/>
          <a:ext cx="9235440" cy="655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Increase in Family Involvement</a:t>
            </a:r>
            <a:endParaRPr lang="en-US" b="1" dirty="0"/>
          </a:p>
        </p:txBody>
      </p:sp>
      <p:graphicFrame>
        <p:nvGraphicFramePr>
          <p:cNvPr id="4" name="Content Placeholder 3"/>
          <p:cNvGraphicFramePr>
            <a:graphicFrameLocks noGrp="1"/>
          </p:cNvGraphicFramePr>
          <p:nvPr>
            <p:ph idx="1"/>
          </p:nvPr>
        </p:nvGraphicFramePr>
        <p:xfrm>
          <a:off x="228600" y="1219200"/>
          <a:ext cx="8534400" cy="4906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PEAK Funding Sources</a:t>
            </a:r>
            <a:endParaRPr lang="en-US" b="1" dirty="0"/>
          </a:p>
        </p:txBody>
      </p:sp>
      <p:sp>
        <p:nvSpPr>
          <p:cNvPr id="6" name="Content Placeholder 5"/>
          <p:cNvSpPr>
            <a:spLocks noGrp="1"/>
          </p:cNvSpPr>
          <p:nvPr>
            <p:ph idx="1"/>
          </p:nvPr>
        </p:nvSpPr>
        <p:spPr/>
        <p:txBody>
          <a:bodyPr/>
          <a:lstStyle/>
          <a:p>
            <a:r>
              <a:rPr lang="en-US" dirty="0" smtClean="0"/>
              <a:t>Pennsylvania Pre-K Counts (Commonwealth of PA)</a:t>
            </a:r>
          </a:p>
          <a:p>
            <a:r>
              <a:rPr lang="en-US" dirty="0" smtClean="0"/>
              <a:t>W. K. Kellogg Foundation</a:t>
            </a:r>
          </a:p>
          <a:p>
            <a:r>
              <a:rPr lang="en-US" dirty="0" smtClean="0"/>
              <a:t>Pottstown Area Health &amp; Wellness Foundation</a:t>
            </a:r>
          </a:p>
          <a:p>
            <a:r>
              <a:rPr lang="en-US" dirty="0" smtClean="0"/>
              <a:t>United Way of Greater Philadelphia and Southern New Jersey</a:t>
            </a:r>
          </a:p>
          <a:p>
            <a:r>
              <a:rPr lang="en-US" dirty="0" smtClean="0"/>
              <a:t>Community Innovations Zone</a:t>
            </a:r>
          </a:p>
          <a:p>
            <a:r>
              <a:rPr lang="en-US" dirty="0" smtClean="0"/>
              <a:t>Other Foundations and Donations</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Looking to the Future</a:t>
            </a:r>
            <a:endParaRPr lang="en-US" b="1" dirty="0"/>
          </a:p>
        </p:txBody>
      </p:sp>
      <p:sp>
        <p:nvSpPr>
          <p:cNvPr id="3" name="Content Placeholder 2"/>
          <p:cNvSpPr>
            <a:spLocks noGrp="1"/>
          </p:cNvSpPr>
          <p:nvPr>
            <p:ph sz="half"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r>
              <a:rPr lang="en-US" sz="3200" dirty="0" smtClean="0"/>
              <a:t>Trauma awareness</a:t>
            </a:r>
          </a:p>
          <a:p>
            <a:r>
              <a:rPr lang="en-US" sz="3200" dirty="0" smtClean="0"/>
              <a:t>0-3 outreach</a:t>
            </a:r>
          </a:p>
          <a:p>
            <a:r>
              <a:rPr lang="en-US" sz="3200" dirty="0" smtClean="0"/>
              <a:t>Sustainability</a:t>
            </a:r>
          </a:p>
          <a:p>
            <a:r>
              <a:rPr lang="en-US" sz="3200" dirty="0" smtClean="0"/>
              <a:t>Social Emotional Learning</a:t>
            </a:r>
          </a:p>
          <a:p>
            <a:endParaRPr lang="en-US" sz="3200" dirty="0"/>
          </a:p>
        </p:txBody>
      </p:sp>
      <p:pic>
        <p:nvPicPr>
          <p:cNvPr id="5" name="Picture 3" descr="C:\Users\Mrieck\Desktop\Photos\20140902_145835.jpg"/>
          <p:cNvPicPr>
            <a:picLocks noChangeAspect="1" noChangeArrowheads="1"/>
          </p:cNvPicPr>
          <p:nvPr/>
        </p:nvPicPr>
        <p:blipFill>
          <a:blip r:embed="rId2" cstate="print"/>
          <a:srcRect l="4225" r="7042"/>
          <a:stretch>
            <a:fillRect/>
          </a:stretch>
        </p:blipFill>
        <p:spPr bwMode="auto">
          <a:xfrm>
            <a:off x="4267200" y="1752600"/>
            <a:ext cx="4438916" cy="32004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Factors for Success</a:t>
            </a:r>
            <a:endParaRPr lang="en-US" b="1" dirty="0"/>
          </a:p>
        </p:txBody>
      </p:sp>
      <p:sp>
        <p:nvSpPr>
          <p:cNvPr id="3" name="Content Placeholder 2"/>
          <p:cNvSpPr>
            <a:spLocks noGrp="1"/>
          </p:cNvSpPr>
          <p:nvPr>
            <p:ph sz="half" idx="1"/>
          </p:nvPr>
        </p:nvSpPr>
        <p:spPr>
          <a:xfrm>
            <a:off x="457200" y="1371600"/>
            <a:ext cx="4419600" cy="4754563"/>
          </a:xfrm>
        </p:spPr>
        <p:txBody>
          <a:bodyPr/>
          <a:lstStyle/>
          <a:p>
            <a:r>
              <a:rPr lang="en-US" dirty="0" smtClean="0"/>
              <a:t>District leadership</a:t>
            </a:r>
          </a:p>
          <a:p>
            <a:r>
              <a:rPr lang="en-US" dirty="0" smtClean="0"/>
              <a:t>Understanding of both public and private settings</a:t>
            </a:r>
          </a:p>
          <a:p>
            <a:r>
              <a:rPr lang="en-US" dirty="0" smtClean="0"/>
              <a:t>Support of key stakeholders in community</a:t>
            </a:r>
          </a:p>
          <a:p>
            <a:r>
              <a:rPr lang="en-US" dirty="0" smtClean="0"/>
              <a:t>Community partnerships</a:t>
            </a:r>
          </a:p>
          <a:p>
            <a:r>
              <a:rPr lang="en-US" dirty="0" smtClean="0"/>
              <a:t>Look to future and adjust as needed</a:t>
            </a:r>
          </a:p>
          <a:p>
            <a:r>
              <a:rPr lang="en-US" dirty="0" smtClean="0"/>
              <a:t>Keep vision in mind</a:t>
            </a:r>
            <a:endParaRPr lang="en-US" dirty="0"/>
          </a:p>
        </p:txBody>
      </p:sp>
      <p:pic>
        <p:nvPicPr>
          <p:cNvPr id="5" name="Picture 2" descr="C:\Users\Mrieck\Desktop\Photos\20140902_145911.jpg"/>
          <p:cNvPicPr>
            <a:picLocks noGrp="1" noChangeAspect="1" noChangeArrowheads="1"/>
          </p:cNvPicPr>
          <p:nvPr>
            <p:ph sz="half" idx="2"/>
          </p:nvPr>
        </p:nvPicPr>
        <p:blipFill>
          <a:blip r:embed="rId2" cstate="print"/>
          <a:srcRect l="19725" r="18774"/>
          <a:stretch>
            <a:fillRect/>
          </a:stretch>
        </p:blipFill>
        <p:spPr bwMode="auto">
          <a:xfrm>
            <a:off x="5029200" y="2057400"/>
            <a:ext cx="3429000" cy="3137170"/>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a Community</a:t>
            </a:r>
            <a:endParaRPr lang="en-US" b="1" dirty="0"/>
          </a:p>
        </p:txBody>
      </p:sp>
      <p:pic>
        <p:nvPicPr>
          <p:cNvPr id="2050" name="Picture 2" descr="C:\Users\mrieck\Desktop\Google Drive\Pictures\2015-09-24\018.JPG"/>
          <p:cNvPicPr>
            <a:picLocks noGrp="1" noChangeAspect="1" noChangeArrowheads="1"/>
          </p:cNvPicPr>
          <p:nvPr>
            <p:ph idx="1"/>
          </p:nvPr>
        </p:nvPicPr>
        <p:blipFill>
          <a:blip r:embed="rId3" cstate="print"/>
          <a:srcRect/>
          <a:stretch>
            <a:fillRect/>
          </a:stretch>
        </p:blipFill>
        <p:spPr bwMode="auto">
          <a:xfrm>
            <a:off x="1143000" y="1219200"/>
            <a:ext cx="6972301" cy="4648200"/>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Pre-K Counts Public Private Partnership Grant</a:t>
            </a:r>
            <a:endParaRPr lang="en-US" b="1" dirty="0"/>
          </a:p>
        </p:txBody>
      </p:sp>
      <p:sp>
        <p:nvSpPr>
          <p:cNvPr id="3" name="Content Placeholder 2"/>
          <p:cNvSpPr>
            <a:spLocks noGrp="1"/>
          </p:cNvSpPr>
          <p:nvPr>
            <p:ph sz="half" idx="1"/>
          </p:nvPr>
        </p:nvSpPr>
        <p:spPr/>
        <p:txBody>
          <a:bodyPr/>
          <a:lstStyle/>
          <a:p>
            <a:r>
              <a:rPr lang="en-US" dirty="0" smtClean="0"/>
              <a:t>Planning grant</a:t>
            </a:r>
          </a:p>
          <a:p>
            <a:r>
              <a:rPr lang="en-US" dirty="0" smtClean="0"/>
              <a:t>Bringing together stakeholders</a:t>
            </a:r>
          </a:p>
          <a:p>
            <a:r>
              <a:rPr lang="en-US" dirty="0" smtClean="0"/>
              <a:t>Moving from competitors to partners</a:t>
            </a:r>
          </a:p>
          <a:p>
            <a:r>
              <a:rPr lang="en-US" dirty="0" smtClean="0"/>
              <a:t>Identifying key strategy areas</a:t>
            </a:r>
          </a:p>
          <a:p>
            <a:r>
              <a:rPr lang="en-US" dirty="0" smtClean="0"/>
              <a:t>Implementation grant</a:t>
            </a:r>
          </a:p>
          <a:p>
            <a:endParaRPr lang="en-US" dirty="0"/>
          </a:p>
        </p:txBody>
      </p:sp>
      <p:pic>
        <p:nvPicPr>
          <p:cNvPr id="2050" name="Picture 2" descr="G:\PEAK Photos 6-15\Photos\20140902_145911.jpg"/>
          <p:cNvPicPr>
            <a:picLocks noGrp="1" noChangeAspect="1" noChangeArrowheads="1"/>
          </p:cNvPicPr>
          <p:nvPr>
            <p:ph sz="half" idx="2"/>
          </p:nvPr>
        </p:nvPicPr>
        <p:blipFill>
          <a:blip r:embed="rId2" cstate="print"/>
          <a:srcRect/>
          <a:stretch>
            <a:fillRect/>
          </a:stretch>
        </p:blipFill>
        <p:spPr bwMode="auto">
          <a:xfrm>
            <a:off x="4419600" y="1905000"/>
            <a:ext cx="4552244" cy="2560638"/>
          </a:xfrm>
          <a:prstGeom prst="rect">
            <a:avLst/>
          </a:prstGeom>
          <a:noFill/>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5867400"/>
          </a:xfrm>
        </p:spPr>
        <p:txBody>
          <a:bodyPr/>
          <a:lstStyle/>
          <a:p>
            <a:r>
              <a:rPr lang="en-US" sz="3200" dirty="0" smtClean="0"/>
              <a:t/>
            </a:r>
            <a:br>
              <a:rPr lang="en-US" sz="3200" dirty="0" smtClean="0"/>
            </a:br>
            <a:r>
              <a:rPr lang="en-US" sz="3200" dirty="0" smtClean="0"/>
              <a:t/>
            </a:r>
            <a:br>
              <a:rPr lang="en-US" sz="3200" dirty="0" smtClean="0"/>
            </a:br>
            <a:r>
              <a:rPr lang="en-US" sz="3200" b="1" dirty="0" smtClean="0"/>
              <a:t>Jeff </a:t>
            </a:r>
            <a:r>
              <a:rPr lang="en-US" sz="3200" b="1" dirty="0" err="1" smtClean="0"/>
              <a:t>Sparagana</a:t>
            </a:r>
            <a:r>
              <a:rPr lang="en-US" sz="3200" b="1" dirty="0" smtClean="0"/>
              <a:t>, Ed D</a:t>
            </a:r>
            <a:r>
              <a:rPr lang="en-US" sz="3200" dirty="0" smtClean="0"/>
              <a:t/>
            </a:r>
            <a:br>
              <a:rPr lang="en-US" sz="3200" dirty="0" smtClean="0"/>
            </a:br>
            <a:r>
              <a:rPr lang="en-US" sz="3200" dirty="0" smtClean="0"/>
              <a:t>Superintendent of Schools</a:t>
            </a:r>
            <a:br>
              <a:rPr lang="en-US" sz="3200" dirty="0" smtClean="0"/>
            </a:br>
            <a:r>
              <a:rPr lang="en-US" sz="3200" dirty="0" smtClean="0">
                <a:solidFill>
                  <a:schemeClr val="tx1">
                    <a:lumMod val="95000"/>
                  </a:schemeClr>
                </a:solidFill>
                <a:hlinkClick r:id="rId2"/>
              </a:rPr>
              <a:t>jsparaga@pottstownsd.org</a:t>
            </a:r>
            <a:r>
              <a:rPr lang="en-US" sz="3200" dirty="0" smtClean="0">
                <a:solidFill>
                  <a:schemeClr val="tx1">
                    <a:lumMod val="95000"/>
                  </a:schemeClr>
                </a:solidFill>
              </a:rPr>
              <a:t/>
            </a:r>
            <a:br>
              <a:rPr lang="en-US" sz="3200" dirty="0" smtClean="0">
                <a:solidFill>
                  <a:schemeClr val="tx1">
                    <a:lumMod val="95000"/>
                  </a:schemeClr>
                </a:solidFill>
              </a:rPr>
            </a:br>
            <a:r>
              <a:rPr lang="en-US" sz="3200" dirty="0" smtClean="0">
                <a:solidFill>
                  <a:schemeClr val="tx1">
                    <a:lumMod val="95000"/>
                  </a:schemeClr>
                </a:solidFill>
              </a:rPr>
              <a:t>610-970-6001</a:t>
            </a:r>
            <a:br>
              <a:rPr lang="en-US" sz="3200" dirty="0" smtClean="0">
                <a:solidFill>
                  <a:schemeClr val="tx1">
                    <a:lumMod val="95000"/>
                  </a:schemeClr>
                </a:solidFill>
              </a:rPr>
            </a:br>
            <a:r>
              <a:rPr lang="en-US" sz="3200" dirty="0" smtClean="0">
                <a:solidFill>
                  <a:schemeClr val="tx1">
                    <a:lumMod val="95000"/>
                  </a:schemeClr>
                </a:solidFill>
              </a:rPr>
              <a:t>@</a:t>
            </a:r>
            <a:r>
              <a:rPr lang="en-US" sz="3200" dirty="0" err="1" smtClean="0">
                <a:solidFill>
                  <a:schemeClr val="tx1">
                    <a:lumMod val="95000"/>
                  </a:schemeClr>
                </a:solidFill>
              </a:rPr>
              <a:t>JeffSparagana</a:t>
            </a:r>
            <a:r>
              <a:rPr lang="en-US" sz="3200" dirty="0" smtClean="0">
                <a:solidFill>
                  <a:schemeClr val="tx1">
                    <a:lumMod val="95000"/>
                  </a:schemeClr>
                </a:solidFill>
              </a:rPr>
              <a:t/>
            </a:r>
            <a:br>
              <a:rPr lang="en-US" sz="3200" dirty="0" smtClean="0">
                <a:solidFill>
                  <a:schemeClr val="tx1">
                    <a:lumMod val="95000"/>
                  </a:schemeClr>
                </a:solidFill>
              </a:rPr>
            </a:br>
            <a:r>
              <a:rPr lang="en-US" sz="3200" dirty="0" smtClean="0">
                <a:solidFill>
                  <a:schemeClr val="tx1">
                    <a:lumMod val="95000"/>
                  </a:schemeClr>
                </a:solidFill>
              </a:rPr>
              <a:t/>
            </a:r>
            <a:br>
              <a:rPr lang="en-US" sz="3200" dirty="0" smtClean="0">
                <a:solidFill>
                  <a:schemeClr val="tx1">
                    <a:lumMod val="95000"/>
                  </a:schemeClr>
                </a:solidFill>
              </a:rPr>
            </a:br>
            <a:r>
              <a:rPr lang="en-US" sz="3200" b="1" dirty="0" smtClean="0"/>
              <a:t>Mary </a:t>
            </a:r>
            <a:r>
              <a:rPr lang="en-US" sz="3200" b="1" dirty="0" err="1" smtClean="0"/>
              <a:t>Rieck</a:t>
            </a:r>
            <a:r>
              <a:rPr lang="en-US" sz="3200" dirty="0" smtClean="0"/>
              <a:t/>
            </a:r>
            <a:br>
              <a:rPr lang="en-US" sz="3200" dirty="0" smtClean="0"/>
            </a:br>
            <a:r>
              <a:rPr lang="en-US" sz="3200" dirty="0" smtClean="0"/>
              <a:t>PEAK Coordinator</a:t>
            </a:r>
            <a:br>
              <a:rPr lang="en-US" sz="3200" dirty="0" smtClean="0"/>
            </a:br>
            <a:r>
              <a:rPr lang="en-US" sz="3200" dirty="0" smtClean="0">
                <a:hlinkClick r:id="rId3"/>
              </a:rPr>
              <a:t>mrieck@pottstownsd.org</a:t>
            </a:r>
            <a:r>
              <a:rPr lang="en-US" sz="3200" dirty="0" smtClean="0"/>
              <a:t/>
            </a:r>
            <a:br>
              <a:rPr lang="en-US" sz="3200" dirty="0" smtClean="0"/>
            </a:br>
            <a:r>
              <a:rPr lang="en-US" sz="3200" dirty="0" smtClean="0"/>
              <a:t>610-970-6655</a:t>
            </a:r>
            <a:br>
              <a:rPr lang="en-US" sz="3200" dirty="0" smtClean="0"/>
            </a:br>
            <a:r>
              <a:rPr lang="en-US" sz="3200" dirty="0" smtClean="0"/>
              <a:t>@</a:t>
            </a:r>
            <a:r>
              <a:rPr lang="en-US" sz="3200" dirty="0" err="1" smtClean="0"/>
              <a:t>PEAKPartners</a:t>
            </a:r>
            <a:r>
              <a:rPr lang="en-US" sz="3200" dirty="0" smtClean="0"/>
              <a:t/>
            </a:r>
            <a:br>
              <a:rPr lang="en-US" sz="3200" dirty="0" smtClean="0"/>
            </a:br>
            <a:endParaRPr lang="en-US" sz="3200" dirty="0"/>
          </a:p>
        </p:txBody>
      </p:sp>
      <p:sp>
        <p:nvSpPr>
          <p:cNvPr id="3" name="TextBox 2"/>
          <p:cNvSpPr txBox="1"/>
          <p:nvPr/>
        </p:nvSpPr>
        <p:spPr>
          <a:xfrm>
            <a:off x="762000" y="457200"/>
            <a:ext cx="8153400" cy="461665"/>
          </a:xfrm>
          <a:prstGeom prst="rect">
            <a:avLst/>
          </a:prstGeom>
          <a:noFill/>
        </p:spPr>
        <p:txBody>
          <a:bodyPr wrap="square" rtlCol="0">
            <a:spAutoFit/>
          </a:bodyPr>
          <a:lstStyle/>
          <a:p>
            <a:r>
              <a:rPr lang="en-US" sz="2400" b="1" dirty="0" smtClean="0"/>
              <a:t>Pottstown Early Action for Kindergarten Readiness</a:t>
            </a:r>
            <a:endParaRPr lang="en-US" sz="2400" b="1"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PEAK – The Beginning</a:t>
            </a:r>
            <a:endParaRPr lang="en-US" b="1" dirty="0"/>
          </a:p>
        </p:txBody>
      </p:sp>
      <p:sp>
        <p:nvSpPr>
          <p:cNvPr id="3" name="Content Placeholder 2"/>
          <p:cNvSpPr>
            <a:spLocks noGrp="1"/>
          </p:cNvSpPr>
          <p:nvPr>
            <p:ph sz="half" idx="1"/>
          </p:nvPr>
        </p:nvSpPr>
        <p:spPr>
          <a:xfrm>
            <a:off x="457200" y="1600200"/>
            <a:ext cx="4419600" cy="4525963"/>
          </a:xfrm>
        </p:spPr>
        <p:txBody>
          <a:bodyPr/>
          <a:lstStyle/>
          <a:p>
            <a:r>
              <a:rPr lang="en-US" dirty="0" smtClean="0"/>
              <a:t>Governance and Managing Partners</a:t>
            </a:r>
          </a:p>
          <a:p>
            <a:r>
              <a:rPr lang="en-US" dirty="0" smtClean="0"/>
              <a:t>Developing systems for working with community based programs</a:t>
            </a:r>
          </a:p>
          <a:p>
            <a:r>
              <a:rPr lang="en-US" dirty="0" smtClean="0"/>
              <a:t>Diversifying funding</a:t>
            </a:r>
          </a:p>
          <a:p>
            <a:r>
              <a:rPr lang="en-US" dirty="0" smtClean="0"/>
              <a:t>Key strategy areas</a:t>
            </a:r>
            <a:endParaRPr lang="en-US" dirty="0"/>
          </a:p>
        </p:txBody>
      </p:sp>
      <p:pic>
        <p:nvPicPr>
          <p:cNvPr id="5" name="Picture 2" descr="\\psd40\staff\mrieck\My Pictures\PKC 2014-2015\Halloween\Christine\1.jpg"/>
          <p:cNvPicPr>
            <a:picLocks noGrp="1" noChangeAspect="1" noChangeArrowheads="1"/>
          </p:cNvPicPr>
          <p:nvPr>
            <p:ph sz="half" idx="2"/>
          </p:nvPr>
        </p:nvPicPr>
        <p:blipFill>
          <a:blip r:embed="rId2" cstate="print"/>
          <a:srcRect/>
          <a:stretch>
            <a:fillRect/>
          </a:stretch>
        </p:blipFill>
        <p:spPr bwMode="auto">
          <a:xfrm>
            <a:off x="4901958" y="2362200"/>
            <a:ext cx="3861042" cy="2897508"/>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PEAK Managing Partners</a:t>
            </a:r>
            <a:endParaRPr lang="en-US" b="1" dirty="0"/>
          </a:p>
        </p:txBody>
      </p:sp>
      <p:sp>
        <p:nvSpPr>
          <p:cNvPr id="3" name="Content Placeholder 2"/>
          <p:cNvSpPr>
            <a:spLocks noGrp="1"/>
          </p:cNvSpPr>
          <p:nvPr>
            <p:ph sz="half" idx="1"/>
          </p:nvPr>
        </p:nvSpPr>
        <p:spPr/>
        <p:txBody>
          <a:bodyPr/>
          <a:lstStyle/>
          <a:p>
            <a:r>
              <a:rPr lang="en-US" dirty="0" smtClean="0"/>
              <a:t>Pottstown School District</a:t>
            </a:r>
          </a:p>
          <a:p>
            <a:r>
              <a:rPr lang="en-US" dirty="0" smtClean="0"/>
              <a:t>Maternity Care Coalition</a:t>
            </a:r>
          </a:p>
          <a:p>
            <a:r>
              <a:rPr lang="en-US" dirty="0" smtClean="0"/>
              <a:t>Montgomery Early Learning Centers</a:t>
            </a:r>
          </a:p>
          <a:p>
            <a:r>
              <a:rPr lang="en-US" dirty="0" smtClean="0"/>
              <a:t>Pottstown Family Center</a:t>
            </a:r>
            <a:endParaRPr lang="en-US" dirty="0"/>
          </a:p>
        </p:txBody>
      </p:sp>
      <p:sp>
        <p:nvSpPr>
          <p:cNvPr id="4" name="Content Placeholder 3"/>
          <p:cNvSpPr>
            <a:spLocks noGrp="1"/>
          </p:cNvSpPr>
          <p:nvPr>
            <p:ph sz="half" idx="2"/>
          </p:nvPr>
        </p:nvSpPr>
        <p:spPr/>
        <p:txBody>
          <a:bodyPr/>
          <a:lstStyle/>
          <a:p>
            <a:r>
              <a:rPr lang="en-US" dirty="0" smtClean="0"/>
              <a:t>Pottstown Area Health &amp; Wellness Foundation</a:t>
            </a:r>
          </a:p>
          <a:p>
            <a:r>
              <a:rPr lang="en-US" dirty="0" smtClean="0"/>
              <a:t>Pottstown YMCA</a:t>
            </a:r>
          </a:p>
          <a:p>
            <a:r>
              <a:rPr lang="en-US" dirty="0" smtClean="0"/>
              <a:t>United Way of Greater Philadelphia and Southern New Jersey</a:t>
            </a:r>
          </a:p>
          <a:p>
            <a:r>
              <a:rPr lang="en-US" dirty="0" smtClean="0"/>
              <a:t>YWCA Tri-County Area</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Strategic Areas</a:t>
            </a:r>
            <a:endParaRPr lang="en-US" b="1" dirty="0"/>
          </a:p>
        </p:txBody>
      </p:sp>
      <p:sp>
        <p:nvSpPr>
          <p:cNvPr id="4" name="Content Placeholder 3"/>
          <p:cNvSpPr>
            <a:spLocks noGrp="1"/>
          </p:cNvSpPr>
          <p:nvPr>
            <p:ph sz="half" idx="1"/>
          </p:nvPr>
        </p:nvSpPr>
        <p:spPr>
          <a:xfrm>
            <a:off x="457200" y="1600200"/>
            <a:ext cx="4343400" cy="4525963"/>
          </a:xfrm>
        </p:spPr>
        <p:txBody>
          <a:bodyPr/>
          <a:lstStyle/>
          <a:p>
            <a:r>
              <a:rPr lang="en-US" sz="3200" dirty="0" smtClean="0"/>
              <a:t>Community Outreach</a:t>
            </a:r>
          </a:p>
          <a:p>
            <a:r>
              <a:rPr lang="en-US" sz="3200" dirty="0" smtClean="0"/>
              <a:t>Family Engagement</a:t>
            </a:r>
          </a:p>
          <a:p>
            <a:r>
              <a:rPr lang="en-US" sz="3200" dirty="0" smtClean="0"/>
              <a:t>Quality Improvement and Work Force Development</a:t>
            </a:r>
          </a:p>
          <a:p>
            <a:r>
              <a:rPr lang="en-US" sz="3200" dirty="0" smtClean="0"/>
              <a:t>Health and Wellness</a:t>
            </a:r>
          </a:p>
          <a:p>
            <a:r>
              <a:rPr lang="en-US" sz="3200" dirty="0" smtClean="0"/>
              <a:t>Kindergarten Transition</a:t>
            </a:r>
            <a:endParaRPr lang="en-US" sz="3200" dirty="0"/>
          </a:p>
        </p:txBody>
      </p:sp>
      <p:pic>
        <p:nvPicPr>
          <p:cNvPr id="2050" name="Picture 2" descr="D:\2015-04-18\Dumpo.JPG"/>
          <p:cNvPicPr>
            <a:picLocks noChangeAspect="1" noChangeArrowheads="1"/>
          </p:cNvPicPr>
          <p:nvPr/>
        </p:nvPicPr>
        <p:blipFill>
          <a:blip r:embed="rId2" cstate="print"/>
          <a:srcRect/>
          <a:stretch>
            <a:fillRect/>
          </a:stretch>
        </p:blipFill>
        <p:spPr bwMode="auto">
          <a:xfrm>
            <a:off x="4724400" y="2057400"/>
            <a:ext cx="4120745" cy="3048000"/>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Community Outreach</a:t>
            </a:r>
            <a:endParaRPr lang="en-US" b="1" dirty="0"/>
          </a:p>
        </p:txBody>
      </p:sp>
      <p:sp>
        <p:nvSpPr>
          <p:cNvPr id="4" name="Content Placeholder 3"/>
          <p:cNvSpPr>
            <a:spLocks noGrp="1"/>
          </p:cNvSpPr>
          <p:nvPr>
            <p:ph sz="half" idx="1"/>
          </p:nvPr>
        </p:nvSpPr>
        <p:spPr>
          <a:xfrm>
            <a:off x="228600" y="1371600"/>
            <a:ext cx="4572000" cy="4754563"/>
          </a:xfrm>
        </p:spPr>
        <p:txBody>
          <a:bodyPr/>
          <a:lstStyle/>
          <a:p>
            <a:r>
              <a:rPr lang="en-US" sz="3200" dirty="0" smtClean="0"/>
              <a:t>Increase awareness of early childhood education</a:t>
            </a:r>
          </a:p>
          <a:p>
            <a:r>
              <a:rPr lang="en-US" sz="3200" dirty="0" smtClean="0"/>
              <a:t>Community partnerships</a:t>
            </a:r>
          </a:p>
          <a:p>
            <a:r>
              <a:rPr lang="en-US" sz="3200" dirty="0" smtClean="0"/>
              <a:t>Community Events</a:t>
            </a:r>
          </a:p>
          <a:p>
            <a:pPr lvl="1"/>
            <a:r>
              <a:rPr lang="en-US" sz="2800" dirty="0" smtClean="0"/>
              <a:t>Month of the Young Child</a:t>
            </a:r>
          </a:p>
          <a:p>
            <a:pPr lvl="1"/>
            <a:r>
              <a:rPr lang="en-US" sz="2800" dirty="0" smtClean="0"/>
              <a:t>PEAK Annual Meeting</a:t>
            </a:r>
            <a:endParaRPr lang="en-US" sz="2800" dirty="0"/>
          </a:p>
        </p:txBody>
      </p:sp>
      <p:pic>
        <p:nvPicPr>
          <p:cNvPr id="2050" name="Picture 2" descr="D:\2015-04-18\Dumpo.JPG"/>
          <p:cNvPicPr>
            <a:picLocks noChangeAspect="1" noChangeArrowheads="1"/>
          </p:cNvPicPr>
          <p:nvPr/>
        </p:nvPicPr>
        <p:blipFill>
          <a:blip r:embed="rId2" cstate="print"/>
          <a:srcRect/>
          <a:stretch>
            <a:fillRect/>
          </a:stretch>
        </p:blipFill>
        <p:spPr bwMode="auto">
          <a:xfrm>
            <a:off x="4724400" y="1600200"/>
            <a:ext cx="4120745"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Family Engagement</a:t>
            </a:r>
            <a:endParaRPr lang="en-US" b="1" dirty="0"/>
          </a:p>
        </p:txBody>
      </p:sp>
      <p:sp>
        <p:nvSpPr>
          <p:cNvPr id="4" name="Content Placeholder 3"/>
          <p:cNvSpPr>
            <a:spLocks noGrp="1"/>
          </p:cNvSpPr>
          <p:nvPr>
            <p:ph sz="half" idx="1"/>
          </p:nvPr>
        </p:nvSpPr>
        <p:spPr>
          <a:xfrm>
            <a:off x="457200" y="1600200"/>
            <a:ext cx="5257800" cy="4525963"/>
          </a:xfrm>
        </p:spPr>
        <p:txBody>
          <a:bodyPr/>
          <a:lstStyle/>
          <a:p>
            <a:r>
              <a:rPr lang="en-US" dirty="0" smtClean="0"/>
              <a:t>Two generation approach</a:t>
            </a:r>
          </a:p>
          <a:p>
            <a:r>
              <a:rPr lang="en-US" dirty="0" smtClean="0"/>
              <a:t>Partner with Pottstown Family Center</a:t>
            </a:r>
          </a:p>
          <a:p>
            <a:pPr lvl="1"/>
            <a:r>
              <a:rPr lang="en-US" dirty="0" smtClean="0"/>
              <a:t>Family Engagement Coordinator</a:t>
            </a:r>
          </a:p>
          <a:p>
            <a:pPr lvl="1"/>
            <a:r>
              <a:rPr lang="en-US" dirty="0" smtClean="0"/>
              <a:t>Bilingual Parent Specialist</a:t>
            </a:r>
          </a:p>
          <a:p>
            <a:r>
              <a:rPr lang="en-US" dirty="0" smtClean="0"/>
              <a:t>Focus on protective factors</a:t>
            </a:r>
          </a:p>
          <a:p>
            <a:r>
              <a:rPr lang="en-US" dirty="0" smtClean="0"/>
              <a:t>Partner with all agencies serving families with 0-5 children</a:t>
            </a:r>
          </a:p>
          <a:p>
            <a:r>
              <a:rPr lang="en-US" dirty="0" smtClean="0"/>
              <a:t>Family Literacy Nights</a:t>
            </a:r>
            <a:endParaRPr lang="en-US" dirty="0"/>
          </a:p>
        </p:txBody>
      </p:sp>
      <p:pic>
        <p:nvPicPr>
          <p:cNvPr id="3074" name="Picture 2" descr="D:\PEAK Photos 6-15\Photos\PKC 2014-2015\FFA\KinderCare\20150129_093500_resized.jpg"/>
          <p:cNvPicPr>
            <a:picLocks noChangeAspect="1" noChangeArrowheads="1"/>
          </p:cNvPicPr>
          <p:nvPr/>
        </p:nvPicPr>
        <p:blipFill>
          <a:blip r:embed="rId2" cstate="print"/>
          <a:srcRect l="10417" r="18750"/>
          <a:stretch>
            <a:fillRect/>
          </a:stretch>
        </p:blipFill>
        <p:spPr bwMode="auto">
          <a:xfrm>
            <a:off x="5562600" y="2057400"/>
            <a:ext cx="3429000" cy="3047410"/>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31576</TotalTime>
  <Words>1149</Words>
  <Application>Microsoft Office PowerPoint</Application>
  <PresentationFormat>On-screen Show (4:3)</PresentationFormat>
  <Paragraphs>235</Paragraphs>
  <Slides>40</Slides>
  <Notes>13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Berlin Sans FB Demi</vt:lpstr>
      <vt:lpstr>Calibri</vt:lpstr>
      <vt:lpstr>Kristen ITC</vt:lpstr>
      <vt:lpstr>Times New Roman</vt:lpstr>
      <vt:lpstr>ZiptyDo</vt:lpstr>
      <vt:lpstr>Office Theme</vt:lpstr>
      <vt:lpstr>PEAK</vt:lpstr>
      <vt:lpstr>Overview of Pottstown</vt:lpstr>
      <vt:lpstr>Why Focus on Early Education</vt:lpstr>
      <vt:lpstr>Pre-K Counts Public Private Partnership Grant</vt:lpstr>
      <vt:lpstr>PEAK – The Beginning</vt:lpstr>
      <vt:lpstr>PEAK Managing Partners</vt:lpstr>
      <vt:lpstr>Strategic Areas</vt:lpstr>
      <vt:lpstr>Community Outreach</vt:lpstr>
      <vt:lpstr>Family Engagement</vt:lpstr>
      <vt:lpstr>POTTSTOWN SCHOOL DISTRICT  in partnership with Step by Step Learning presents Family  LITERACY NIGHTS Me, teach my child to read?  Yes, parents you can! It’s easy as…</vt:lpstr>
      <vt:lpstr>Pottstown PLN Community Wide Impact</vt:lpstr>
      <vt:lpstr>     PLN Registration 5:30 pm – Registration  - parents receive manual and registration materials, children go to Kids Track &amp; Child Care  </vt:lpstr>
      <vt:lpstr>5:30 PM -Child Care  </vt:lpstr>
      <vt:lpstr> 5:30 PM –  Kids Track  Students aged 3, 4, 5, 6, 7, 8, and 9 participate in thematic activities that focus on the literacy skill of the evening</vt:lpstr>
      <vt:lpstr>    </vt:lpstr>
      <vt:lpstr>6:30 PM - Parent Breakout Sessions</vt:lpstr>
      <vt:lpstr>   6:45 pm – Children Transition from Kids Track to Parent &amp; Child practice  sessions </vt:lpstr>
      <vt:lpstr> 6: 50 pm - Parent &amp; Child practice sessions with teachers </vt:lpstr>
      <vt:lpstr>7:10 PM - Dismissal to cafeteria for Snacks, Gifts, Parent Reflection</vt:lpstr>
      <vt:lpstr>Pottstown School District  Family  Literacy Night Agenda  Dates: September 15; October 26 October 27; November 17; December 8 </vt:lpstr>
      <vt:lpstr>Quality Improvement &amp; Work Force Development</vt:lpstr>
      <vt:lpstr>Health and Wellness</vt:lpstr>
      <vt:lpstr>Kindergarten Transition</vt:lpstr>
      <vt:lpstr>PA Pre-K Counts</vt:lpstr>
      <vt:lpstr>W. K. Kellogg Foundation</vt:lpstr>
      <vt:lpstr>WKKF Planning Grant </vt:lpstr>
      <vt:lpstr>WKKF 3 Year Implementation Grant</vt:lpstr>
      <vt:lpstr>Family Advisory Committee </vt:lpstr>
      <vt:lpstr>The FAC  is building parent navigators (leaders)  </vt:lpstr>
      <vt:lpstr>PowerPoint Presentation</vt:lpstr>
      <vt:lpstr>PowerPoint Presentation</vt:lpstr>
      <vt:lpstr>Pottstown - A Trauma Informed Community </vt:lpstr>
      <vt:lpstr>PowerPoint Presentation</vt:lpstr>
      <vt:lpstr>Increase in Family Involvement</vt:lpstr>
      <vt:lpstr>PEAK Funding Sources</vt:lpstr>
      <vt:lpstr>Looking to the Future</vt:lpstr>
      <vt:lpstr>PowerPoint Presentation</vt:lpstr>
      <vt:lpstr>Key Factors for Success</vt:lpstr>
      <vt:lpstr>Changing a Community</vt:lpstr>
      <vt:lpstr>  Jeff Sparagana, Ed D Superintendent of Schools jsparaga@pottstownsd.org 610-970-6001 @JeffSparagana  Mary Rieck PEAK Coordinator mrieck@pottstownsd.org 610-970-6655 @PEAKPartners </vt:lpstr>
    </vt:vector>
  </TitlesOfParts>
  <Company>Lenovo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PEAK</dc:title>
  <dc:creator>Lenovo User</dc:creator>
  <cp:lastModifiedBy>Rothkopf, Elizabeth</cp:lastModifiedBy>
  <cp:revision>516</cp:revision>
  <dcterms:created xsi:type="dcterms:W3CDTF">2011-01-07T19:16:30Z</dcterms:created>
  <dcterms:modified xsi:type="dcterms:W3CDTF">2016-06-14T04:22:37Z</dcterms:modified>
</cp:coreProperties>
</file>