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4" r:id="rId4"/>
    <p:sldId id="265" r:id="rId5"/>
    <p:sldId id="274" r:id="rId6"/>
    <p:sldId id="286" r:id="rId7"/>
    <p:sldId id="262" r:id="rId8"/>
    <p:sldId id="263" r:id="rId9"/>
    <p:sldId id="288" r:id="rId10"/>
    <p:sldId id="301" r:id="rId11"/>
    <p:sldId id="266" r:id="rId12"/>
    <p:sldId id="267" r:id="rId13"/>
    <p:sldId id="289" r:id="rId14"/>
    <p:sldId id="290" r:id="rId15"/>
    <p:sldId id="291" r:id="rId16"/>
    <p:sldId id="292" r:id="rId17"/>
    <p:sldId id="293" r:id="rId18"/>
    <p:sldId id="299" r:id="rId19"/>
    <p:sldId id="294" r:id="rId20"/>
    <p:sldId id="295" r:id="rId21"/>
    <p:sldId id="296" r:id="rId22"/>
    <p:sldId id="297" r:id="rId23"/>
    <p:sldId id="298" r:id="rId24"/>
    <p:sldId id="300"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36" autoAdjust="0"/>
  </p:normalViewPr>
  <p:slideViewPr>
    <p:cSldViewPr>
      <p:cViewPr varScale="1">
        <p:scale>
          <a:sx n="57" d="100"/>
          <a:sy n="57" d="100"/>
        </p:scale>
        <p:origin x="174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6CD53-A91B-47CF-B62C-541CF1268FB7}" type="datetimeFigureOut">
              <a:rPr lang="en-US" smtClean="0"/>
              <a:t>6/13/2016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632EB-D8FF-4AB5-889A-24B2056B401B}" type="slidenum">
              <a:rPr lang="en-US" smtClean="0"/>
              <a:t>‹#›</a:t>
            </a:fld>
            <a:endParaRPr lang="en-US"/>
          </a:p>
        </p:txBody>
      </p:sp>
    </p:spTree>
    <p:extLst>
      <p:ext uri="{BB962C8B-B14F-4D97-AF65-F5344CB8AC3E}">
        <p14:creationId xmlns:p14="http://schemas.microsoft.com/office/powerpoint/2010/main" val="386760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participants </a:t>
            </a:r>
            <a:r>
              <a:rPr lang="en-US" baseline="0" dirty="0"/>
              <a:t>raise their hands if</a:t>
            </a:r>
            <a:r>
              <a:rPr lang="en-US" baseline="0" dirty="0" smtClean="0"/>
              <a:t>: School Administrators, School District Staff, Head Start Staff, Community Leaders, Child Care, other</a:t>
            </a:r>
            <a:r>
              <a:rPr lang="en-US" baseline="0" dirty="0"/>
              <a:t>?</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a:t>
            </a:fld>
            <a:endParaRPr lang="en-US"/>
          </a:p>
        </p:txBody>
      </p:sp>
    </p:spTree>
    <p:extLst>
      <p:ext uri="{BB962C8B-B14F-4D97-AF65-F5344CB8AC3E}">
        <p14:creationId xmlns:p14="http://schemas.microsoft.com/office/powerpoint/2010/main" val="382403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111" charset="0"/>
                <a:cs typeface="Arial" pitchFamily="-111" charset="0"/>
              </a:rPr>
              <a:t>California’s Desired Results Developmental Profile (DRDP) is a developmental continuum from early infancy up to kindergarten entry which measures child progress toward desired outcomes. </a:t>
            </a:r>
            <a:r>
              <a:rPr lang="en-US" sz="1200" dirty="0" smtClean="0">
                <a:latin typeface="Arial" pitchFamily="-111" charset="0"/>
                <a:cs typeface="Arial" pitchFamily="-111" charset="0"/>
              </a:rPr>
              <a:t>The Kindergarten Individual</a:t>
            </a:r>
            <a:r>
              <a:rPr lang="en-US" sz="1200" baseline="0" dirty="0" smtClean="0">
                <a:latin typeface="Arial" pitchFamily="-111" charset="0"/>
                <a:cs typeface="Arial" pitchFamily="-111" charset="0"/>
              </a:rPr>
              <a:t> Development Survey (KIDS) was adapted from the DRDP.  </a:t>
            </a:r>
            <a:r>
              <a:rPr lang="en-US" sz="1200" dirty="0" smtClean="0">
                <a:latin typeface="Arial" pitchFamily="-111" charset="0"/>
                <a:cs typeface="Arial" pitchFamily="-111" charset="0"/>
              </a:rPr>
              <a:t>KIDS </a:t>
            </a:r>
            <a:r>
              <a:rPr lang="en-US" sz="1200" dirty="0">
                <a:latin typeface="Arial" pitchFamily="-111" charset="0"/>
                <a:cs typeface="Arial" pitchFamily="-111" charset="0"/>
              </a:rPr>
              <a:t>is </a:t>
            </a:r>
            <a:r>
              <a:rPr lang="en-US" sz="1200" dirty="0" smtClean="0">
                <a:latin typeface="Arial" pitchFamily="-111" charset="0"/>
                <a:cs typeface="Arial" pitchFamily="-111" charset="0"/>
              </a:rPr>
              <a:t>a</a:t>
            </a:r>
            <a:r>
              <a:rPr lang="en-US" sz="1200" baseline="0" dirty="0" smtClean="0">
                <a:latin typeface="Arial" pitchFamily="-111" charset="0"/>
                <a:cs typeface="Arial" pitchFamily="-111" charset="0"/>
              </a:rPr>
              <a:t> formative </a:t>
            </a:r>
            <a:r>
              <a:rPr lang="en-US" sz="1200" dirty="0" smtClean="0">
                <a:latin typeface="Arial" pitchFamily="-111" charset="0"/>
                <a:cs typeface="Arial" pitchFamily="-111" charset="0"/>
              </a:rPr>
              <a:t>assessment </a:t>
            </a:r>
            <a:r>
              <a:rPr lang="en-US" sz="1200" dirty="0">
                <a:latin typeface="Arial" pitchFamily="-111" charset="0"/>
                <a:cs typeface="Arial" pitchFamily="-111" charset="0"/>
              </a:rPr>
              <a:t>designed for teachers to </a:t>
            </a:r>
            <a:r>
              <a:rPr lang="en-US" sz="1200" dirty="0" smtClean="0">
                <a:latin typeface="Arial" pitchFamily="-111" charset="0"/>
                <a:cs typeface="Arial" pitchFamily="-111" charset="0"/>
              </a:rPr>
              <a:t>observe</a:t>
            </a:r>
            <a:r>
              <a:rPr lang="en-US" sz="1200" dirty="0">
                <a:latin typeface="Arial" pitchFamily="-111" charset="0"/>
                <a:cs typeface="Arial" pitchFamily="-111" charset="0"/>
              </a:rPr>
              <a:t>, document, and reflect on the learning, development, and progress of all children during the kindergarten year</a:t>
            </a:r>
            <a:r>
              <a:rPr lang="en-US" sz="1200" dirty="0" smtClean="0">
                <a:latin typeface="Arial" pitchFamily="-111" charset="0"/>
                <a:cs typeface="Arial" pitchFamily="-111" charset="0"/>
              </a:rPr>
              <a:t>.</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11</a:t>
            </a:fld>
            <a:endParaRPr lang="en-US"/>
          </a:p>
        </p:txBody>
      </p:sp>
    </p:spTree>
    <p:extLst>
      <p:ext uri="{BB962C8B-B14F-4D97-AF65-F5344CB8AC3E}">
        <p14:creationId xmlns:p14="http://schemas.microsoft.com/office/powerpoint/2010/main" val="1896148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KIDS</a:t>
            </a:r>
            <a:r>
              <a:rPr lang="en-US" baseline="0" dirty="0"/>
              <a:t> assesses 11 development </a:t>
            </a:r>
            <a:r>
              <a:rPr lang="en-US" dirty="0" smtClean="0"/>
              <a:t>domains, however,</a:t>
            </a:r>
            <a:r>
              <a:rPr lang="en-US" baseline="0" dirty="0" smtClean="0"/>
              <a:t> research has shown that knowledge/skills in the red-colored domains have the greatest impact on later school success. </a:t>
            </a:r>
            <a:endParaRPr lang="en-US" baseline="0" dirty="0"/>
          </a:p>
        </p:txBody>
      </p:sp>
      <p:sp>
        <p:nvSpPr>
          <p:cNvPr id="4" name="Slide Number Placeholder 3"/>
          <p:cNvSpPr>
            <a:spLocks noGrp="1"/>
          </p:cNvSpPr>
          <p:nvPr>
            <p:ph type="sldNum" sz="quarter" idx="10"/>
          </p:nvPr>
        </p:nvSpPr>
        <p:spPr/>
        <p:txBody>
          <a:bodyPr/>
          <a:lstStyle/>
          <a:p>
            <a:fld id="{741632EB-D8FF-4AB5-889A-24B2056B401B}" type="slidenum">
              <a:rPr lang="en-US" smtClean="0"/>
              <a:t>12</a:t>
            </a:fld>
            <a:endParaRPr lang="en-US"/>
          </a:p>
        </p:txBody>
      </p:sp>
    </p:spTree>
    <p:extLst>
      <p:ext uri="{BB962C8B-B14F-4D97-AF65-F5344CB8AC3E}">
        <p14:creationId xmlns:p14="http://schemas.microsoft.com/office/powerpoint/2010/main" val="229922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 for the study of education</a:t>
            </a:r>
            <a:r>
              <a:rPr lang="en-US" baseline="0" dirty="0" smtClean="0"/>
              <a:t> policy at Ill State University is in the process of developing assessment continuums which show how measures are aligned between the assessments that most PFA programs are using (those listed on the previous slide), the early learning and development standards and the KIDS rating system. </a:t>
            </a:r>
          </a:p>
          <a:p>
            <a:r>
              <a:rPr lang="en-US" baseline="0" dirty="0" smtClean="0"/>
              <a:t>Example:</a:t>
            </a:r>
          </a:p>
          <a:p>
            <a:r>
              <a:rPr lang="en-US" baseline="0" dirty="0" smtClean="0"/>
              <a:t>Work Sampling System = I.C.1 Shows eagerness and curiosity as a learner</a:t>
            </a:r>
          </a:p>
          <a:p>
            <a:r>
              <a:rPr lang="en-US" baseline="0" dirty="0" smtClean="0"/>
              <a:t>Early Learning and Development Standards = 30.c Demonstrate skills related to successful personal and school outcomes</a:t>
            </a:r>
          </a:p>
          <a:p>
            <a:r>
              <a:rPr lang="en-US" baseline="0" dirty="0" smtClean="0"/>
              <a:t>KIDS Measure = Approaches to Learning-Self-Regulation: Curiosity and Initiative in learning</a:t>
            </a:r>
          </a:p>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13</a:t>
            </a:fld>
            <a:endParaRPr lang="en-US"/>
          </a:p>
        </p:txBody>
      </p:sp>
    </p:spTree>
    <p:extLst>
      <p:ext uri="{BB962C8B-B14F-4D97-AF65-F5344CB8AC3E}">
        <p14:creationId xmlns:p14="http://schemas.microsoft.com/office/powerpoint/2010/main" val="173637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think about aligning</a:t>
            </a:r>
            <a:r>
              <a:rPr lang="en-US" baseline="0" dirty="0" smtClean="0"/>
              <a:t> our early childhood teaching, learning, and assessing with kindergarten, 1</a:t>
            </a:r>
            <a:r>
              <a:rPr lang="en-US" baseline="30000" dirty="0" smtClean="0"/>
              <a:t>st</a:t>
            </a:r>
            <a:r>
              <a:rPr lang="en-US" baseline="0" dirty="0" smtClean="0"/>
              <a:t>, 2</a:t>
            </a:r>
            <a:r>
              <a:rPr lang="en-US" baseline="30000" dirty="0" smtClean="0"/>
              <a:t>nd</a:t>
            </a:r>
            <a:r>
              <a:rPr lang="en-US" baseline="0" dirty="0" smtClean="0"/>
              <a:t>, and 3</a:t>
            </a:r>
            <a:r>
              <a:rPr lang="en-US" baseline="30000" dirty="0" smtClean="0"/>
              <a:t>rd</a:t>
            </a:r>
            <a:r>
              <a:rPr lang="en-US" baseline="0" dirty="0" smtClean="0"/>
              <a:t> grade, we can look to see what other states are already doing. </a:t>
            </a:r>
          </a:p>
          <a:p>
            <a:pPr marL="171450" indent="-171450">
              <a:buFont typeface="Arial" panose="020B0604020202020204" pitchFamily="34" charset="0"/>
              <a:buChar char="•"/>
            </a:pPr>
            <a:r>
              <a:rPr lang="en-US" b="1" baseline="0" dirty="0" smtClean="0"/>
              <a:t>New Jersey </a:t>
            </a:r>
            <a:r>
              <a:rPr lang="en-US" baseline="0" dirty="0" smtClean="0"/>
              <a:t>first created a kindergarten implementation guidelines manual, and then extended the developmentally appropriate guidelines to a 1</a:t>
            </a:r>
            <a:r>
              <a:rPr lang="en-US" baseline="30000" dirty="0" smtClean="0"/>
              <a:t>st</a:t>
            </a:r>
            <a:r>
              <a:rPr lang="en-US" baseline="0" dirty="0" smtClean="0"/>
              <a:t> through 3</a:t>
            </a:r>
            <a:r>
              <a:rPr lang="en-US" baseline="30000" dirty="0" smtClean="0"/>
              <a:t>rd</a:t>
            </a:r>
            <a:r>
              <a:rPr lang="en-US" baseline="0" dirty="0" smtClean="0"/>
              <a:t> grade manual</a:t>
            </a:r>
          </a:p>
          <a:p>
            <a:pPr marL="171450" indent="-171450">
              <a:buFont typeface="Arial" panose="020B0604020202020204" pitchFamily="34" charset="0"/>
              <a:buChar char="•"/>
            </a:pPr>
            <a:r>
              <a:rPr lang="en-US" baseline="0" dirty="0" smtClean="0"/>
              <a:t>In </a:t>
            </a:r>
            <a:r>
              <a:rPr lang="en-US" b="1" baseline="0" dirty="0" smtClean="0"/>
              <a:t>San Francisco </a:t>
            </a:r>
            <a:r>
              <a:rPr lang="en-US" baseline="0" dirty="0" smtClean="0"/>
              <a:t>they released a report in June of 2015 describing the process they have implemented for building alignment between </a:t>
            </a:r>
            <a:r>
              <a:rPr lang="en-US" baseline="0" dirty="0" err="1" smtClean="0"/>
              <a:t>PreK</a:t>
            </a:r>
            <a:r>
              <a:rPr lang="en-US" baseline="0" dirty="0" smtClean="0"/>
              <a:t>, 3</a:t>
            </a:r>
            <a:r>
              <a:rPr lang="en-US" baseline="30000" dirty="0" smtClean="0"/>
              <a:t>rd</a:t>
            </a:r>
            <a:r>
              <a:rPr lang="en-US" baseline="0" dirty="0" smtClean="0"/>
              <a:t> grade and beyond.</a:t>
            </a:r>
          </a:p>
          <a:p>
            <a:pPr marL="171450" indent="-171450">
              <a:buFont typeface="Arial" panose="020B0604020202020204" pitchFamily="34" charset="0"/>
              <a:buChar char="•"/>
            </a:pPr>
            <a:r>
              <a:rPr lang="en-US" b="1" baseline="0" dirty="0" smtClean="0"/>
              <a:t>The National Assoc. of Elementary School Principals </a:t>
            </a:r>
            <a:r>
              <a:rPr lang="en-US" b="0" baseline="0" dirty="0" smtClean="0"/>
              <a:t>developed a document giving guidance on creating a an early learning continuum through 3</a:t>
            </a:r>
            <a:r>
              <a:rPr lang="en-US" b="0" baseline="30000" dirty="0" smtClean="0"/>
              <a:t>rd</a:t>
            </a:r>
            <a:r>
              <a:rPr lang="en-US" b="0" baseline="0" dirty="0" smtClean="0"/>
              <a:t> grade. </a:t>
            </a:r>
          </a:p>
          <a:p>
            <a:pPr marL="171450" indent="-171450">
              <a:buFont typeface="Arial" panose="020B0604020202020204" pitchFamily="34" charset="0"/>
              <a:buChar char="•"/>
            </a:pPr>
            <a:r>
              <a:rPr lang="en-US" b="1" baseline="0" dirty="0" smtClean="0"/>
              <a:t>Washington State </a:t>
            </a:r>
            <a:r>
              <a:rPr lang="en-US" b="0" baseline="0" dirty="0" smtClean="0"/>
              <a:t>has aligned and developed early learning and development guidelines fro birth through 3</a:t>
            </a:r>
            <a:r>
              <a:rPr lang="en-US" b="0" baseline="30000" dirty="0" smtClean="0"/>
              <a:t>rd</a:t>
            </a:r>
            <a:r>
              <a:rPr lang="en-US" b="0" baseline="0" dirty="0" smtClean="0"/>
              <a:t> grade.  </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741632EB-D8FF-4AB5-889A-24B2056B401B}" type="slidenum">
              <a:rPr lang="en-US" smtClean="0"/>
              <a:t>14</a:t>
            </a:fld>
            <a:endParaRPr lang="en-US"/>
          </a:p>
        </p:txBody>
      </p:sp>
    </p:spTree>
    <p:extLst>
      <p:ext uri="{BB962C8B-B14F-4D97-AF65-F5344CB8AC3E}">
        <p14:creationId xmlns:p14="http://schemas.microsoft.com/office/powerpoint/2010/main" val="189548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purposes</a:t>
            </a:r>
            <a:r>
              <a:rPr lang="en-US" baseline="0" dirty="0" smtClean="0"/>
              <a:t> of collecting the KIDS data is to promote alignment between early childhood programs and elementary schools.  It is one of the first efforts to create developmentally appropriate assessment practices between preschool and kindergarten. </a:t>
            </a:r>
          </a:p>
          <a:p>
            <a:r>
              <a:rPr lang="en-US" baseline="0" dirty="0" smtClean="0"/>
              <a:t>The new state requirements will be 14 measures located within Approaches to Learning-Self-Regulation, Social/Emotional, Math, and Language and Literacy domains, reported in </a:t>
            </a:r>
            <a:r>
              <a:rPr lang="en-US" baseline="0" dirty="0" err="1" smtClean="0"/>
              <a:t>KIDStech</a:t>
            </a:r>
            <a:r>
              <a:rPr lang="en-US" baseline="0" dirty="0" smtClean="0"/>
              <a:t> after the first 40 days of K enrollment.  This will begin with FY18</a:t>
            </a:r>
          </a:p>
          <a:p>
            <a:r>
              <a:rPr lang="en-US" baseline="0" dirty="0" smtClean="0"/>
              <a:t>Although these are the minimum requirements, there are many things that districts may choose to do beyond the minimum.</a:t>
            </a:r>
          </a:p>
          <a:p>
            <a:r>
              <a:rPr lang="en-US" baseline="0" dirty="0" smtClean="0"/>
              <a:t>Next Amanda will give you some information about how they are using KIDS at Valley View to promote best practice and alignment between pre-k and the early elementary grades.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15</a:t>
            </a:fld>
            <a:endParaRPr lang="en-US"/>
          </a:p>
        </p:txBody>
      </p:sp>
    </p:spTree>
    <p:extLst>
      <p:ext uri="{BB962C8B-B14F-4D97-AF65-F5344CB8AC3E}">
        <p14:creationId xmlns:p14="http://schemas.microsoft.com/office/powerpoint/2010/main" val="407205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Study – The Power of Observation</a:t>
            </a:r>
            <a:r>
              <a:rPr lang="en-US" baseline="0" dirty="0" smtClean="0"/>
              <a:t> Birth-8 – Judy </a:t>
            </a:r>
            <a:r>
              <a:rPr lang="en-US" baseline="0" dirty="0" err="1" smtClean="0"/>
              <a:t>Jablon</a:t>
            </a:r>
            <a:endParaRPr lang="en-US" baseline="0" dirty="0" smtClean="0"/>
          </a:p>
          <a:p>
            <a:r>
              <a:rPr lang="en-US" baseline="0" dirty="0" smtClean="0"/>
              <a:t>2 day KIDS Training</a:t>
            </a:r>
          </a:p>
          <a:p>
            <a:r>
              <a:rPr lang="en-US" baseline="0" dirty="0" smtClean="0"/>
              <a:t>Collaboration time with peers</a:t>
            </a:r>
          </a:p>
          <a:p>
            <a:r>
              <a:rPr lang="en-US" baseline="0" dirty="0" smtClean="0"/>
              <a:t>Website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16</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17</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Trainings on Play-Based instruction with PreK-1</a:t>
            </a:r>
            <a:r>
              <a:rPr lang="en-US" baseline="30000" dirty="0" smtClean="0"/>
              <a:t>st</a:t>
            </a:r>
            <a:r>
              <a:rPr lang="en-US" dirty="0" smtClean="0"/>
              <a:t> grade teachers</a:t>
            </a:r>
          </a:p>
          <a:p>
            <a:r>
              <a:rPr lang="en-US" dirty="0" smtClean="0"/>
              <a:t>-</a:t>
            </a:r>
            <a:r>
              <a:rPr lang="en-US" baseline="0" dirty="0" smtClean="0"/>
              <a:t> Teams are now having conversations with 1</a:t>
            </a:r>
            <a:r>
              <a:rPr lang="en-US" baseline="30000" dirty="0" smtClean="0"/>
              <a:t>st</a:t>
            </a:r>
            <a:r>
              <a:rPr lang="en-US" baseline="0" dirty="0" smtClean="0"/>
              <a:t> grade teams about what instruction looks like in kindergarten</a:t>
            </a:r>
          </a:p>
          <a:p>
            <a:r>
              <a:rPr lang="en-US" baseline="0" dirty="0" smtClean="0"/>
              <a:t>Pinterest Board for Resources</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18</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19</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Admin</a:t>
            </a:r>
            <a:r>
              <a:rPr lang="en-US" baseline="0" dirty="0" smtClean="0"/>
              <a:t> training</a:t>
            </a:r>
          </a:p>
          <a:p>
            <a:pPr marL="171450" indent="-171450">
              <a:buFontTx/>
              <a:buChar char="-"/>
            </a:pPr>
            <a:r>
              <a:rPr lang="en-US" baseline="0" dirty="0" smtClean="0"/>
              <a:t>Instructional Practices that align with developmentally appropriate instruction with reflective questions to ask</a:t>
            </a:r>
          </a:p>
          <a:p>
            <a:pPr marL="171450" indent="-171450">
              <a:buFontTx/>
              <a:buChar char="-"/>
            </a:pPr>
            <a:r>
              <a:rPr lang="en-US" baseline="0" dirty="0" smtClean="0"/>
              <a:t>Collaborative Walk-throughs discussing instructionally appropriate practices.</a:t>
            </a:r>
          </a:p>
          <a:p>
            <a:pPr marL="171450" indent="-171450">
              <a:buFontTx/>
              <a:buChar char="-"/>
            </a:pPr>
            <a:r>
              <a:rPr lang="en-US" dirty="0" smtClean="0"/>
              <a:t>Provided communication with report cards</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20</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to Race to the Top funding, National attention was given to the need for school readiness data. </a:t>
            </a:r>
          </a:p>
          <a:p>
            <a:r>
              <a:rPr lang="en-US" baseline="0" dirty="0" smtClean="0"/>
              <a:t>One </a:t>
            </a:r>
            <a:r>
              <a:rPr lang="en-US" baseline="0" dirty="0"/>
              <a:t>of the criteria of the grant was for states to have a kindergarten entry assessment so that data could be used to:</a:t>
            </a:r>
          </a:p>
          <a:p>
            <a:pPr marL="228600" indent="-228600">
              <a:buAutoNum type="arabicPeriod"/>
            </a:pPr>
            <a:r>
              <a:rPr lang="en-US" baseline="0" dirty="0"/>
              <a:t>Promote the success of every child</a:t>
            </a:r>
          </a:p>
          <a:p>
            <a:pPr marL="228600" indent="-228600">
              <a:buAutoNum type="arabicPeriod"/>
            </a:pPr>
            <a:r>
              <a:rPr lang="en-US" baseline="0" dirty="0"/>
              <a:t>Help align the early childhood and elementary school systems</a:t>
            </a:r>
          </a:p>
          <a:p>
            <a:pPr marL="228600" indent="-228600">
              <a:buAutoNum type="arabicPeriod"/>
            </a:pPr>
            <a:r>
              <a:rPr lang="en-US" baseline="0" dirty="0"/>
              <a:t>Measure child development across multiple domains of growth</a:t>
            </a:r>
          </a:p>
          <a:p>
            <a:pPr marL="228600" indent="-228600">
              <a:buAutoNum type="arabicPeriod"/>
            </a:pPr>
            <a:r>
              <a:rPr lang="en-US" baseline="0" dirty="0"/>
              <a:t>Encourage collaboration between early childhood programs, elementary schools, and families to support students; transitions into kindergarten</a:t>
            </a:r>
          </a:p>
          <a:p>
            <a:pPr marL="228600" indent="-228600">
              <a:buAutoNum type="arabicPeriod"/>
            </a:pPr>
            <a:r>
              <a:rPr lang="en-US" baseline="0" dirty="0"/>
              <a:t>Allow the state to respond to identified needs and,</a:t>
            </a:r>
          </a:p>
          <a:p>
            <a:pPr marL="228600" indent="-228600">
              <a:buAutoNum type="arabicPeriod"/>
            </a:pPr>
            <a:r>
              <a:rPr lang="en-US" baseline="0" dirty="0"/>
              <a:t>Guide professional development for teachers and administrators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3</a:t>
            </a:fld>
            <a:endParaRPr lang="en-US"/>
          </a:p>
        </p:txBody>
      </p:sp>
    </p:spTree>
    <p:extLst>
      <p:ext uri="{BB962C8B-B14F-4D97-AF65-F5344CB8AC3E}">
        <p14:creationId xmlns:p14="http://schemas.microsoft.com/office/powerpoint/2010/main" val="2250147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a:t>
            </a:r>
          </a:p>
          <a:p>
            <a:pPr marL="171450" indent="-171450">
              <a:buFontTx/>
              <a:buChar char="-"/>
            </a:pPr>
            <a:r>
              <a:rPr lang="en-US" dirty="0" smtClean="0"/>
              <a:t>How to help your child sheets</a:t>
            </a:r>
          </a:p>
          <a:p>
            <a:pPr marL="171450" indent="-171450">
              <a:buFontTx/>
              <a:buChar char="-"/>
            </a:pPr>
            <a:r>
              <a:rPr lang="en-US" dirty="0" smtClean="0"/>
              <a:t>Report card examples</a:t>
            </a:r>
            <a:r>
              <a:rPr lang="en-US" baseline="0" dirty="0" smtClean="0"/>
              <a:t> and explanation</a:t>
            </a:r>
          </a:p>
          <a:p>
            <a:pPr marL="171450" indent="-171450">
              <a:buFontTx/>
              <a:buChar char="-"/>
            </a:pPr>
            <a:r>
              <a:rPr lang="en-US" baseline="0" dirty="0" smtClean="0"/>
              <a:t>Community Forum to Answer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21</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Curriculum Night and Parent</a:t>
            </a:r>
            <a:r>
              <a:rPr lang="en-US" baseline="0" dirty="0" smtClean="0"/>
              <a:t> Teacher Conferences</a:t>
            </a:r>
          </a:p>
          <a:p>
            <a:r>
              <a:rPr lang="en-US" baseline="0" dirty="0" smtClean="0"/>
              <a:t>Report Card changed due to parent feedback (show entire continuum, levels)</a:t>
            </a:r>
            <a:endParaRPr lang="en-US" dirty="0" smtClean="0"/>
          </a:p>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22</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 between rating periods</a:t>
            </a:r>
            <a:endParaRPr lang="en-US" dirty="0" smtClean="0"/>
          </a:p>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23</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24</a:t>
            </a:fld>
            <a:endParaRPr lang="en-US"/>
          </a:p>
        </p:txBody>
      </p:sp>
    </p:spTree>
    <p:extLst>
      <p:ext uri="{BB962C8B-B14F-4D97-AF65-F5344CB8AC3E}">
        <p14:creationId xmlns:p14="http://schemas.microsoft.com/office/powerpoint/2010/main" val="2143225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questions, thoughts, comments, insights?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25</a:t>
            </a:fld>
            <a:endParaRPr lang="en-US"/>
          </a:p>
        </p:txBody>
      </p:sp>
    </p:spTree>
    <p:extLst>
      <p:ext uri="{BB962C8B-B14F-4D97-AF65-F5344CB8AC3E}">
        <p14:creationId xmlns:p14="http://schemas.microsoft.com/office/powerpoint/2010/main" val="44819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aseline="0" dirty="0" smtClean="0"/>
              <a:t>2010, before Race To The Top, the </a:t>
            </a:r>
            <a:r>
              <a:rPr lang="en-US" baseline="0" dirty="0"/>
              <a:t>State </a:t>
            </a:r>
            <a:r>
              <a:rPr lang="en-US" baseline="0" dirty="0" smtClean="0"/>
              <a:t>Board of Education recognized a need for school readiness data and put </a:t>
            </a:r>
            <a:r>
              <a:rPr lang="en-US" baseline="0" dirty="0"/>
              <a:t>together a group of educators, advocates and experts to participate in a planning initiative to explore whether and how to adopt an Illinois Statewide kindergarten readiness assessment process. </a:t>
            </a:r>
            <a:endParaRPr lang="en-US" baseline="0" dirty="0" smtClean="0"/>
          </a:p>
          <a:p>
            <a:r>
              <a:rPr lang="en-US" baseline="0" dirty="0" smtClean="0"/>
              <a:t>As </a:t>
            </a:r>
            <a:r>
              <a:rPr lang="en-US" baseline="0" dirty="0"/>
              <a:t>the process has evolved, the State Board has made kindergarten readiness a priority by including it in our state goals.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4</a:t>
            </a:fld>
            <a:endParaRPr lang="en-US"/>
          </a:p>
        </p:txBody>
      </p:sp>
    </p:spTree>
    <p:extLst>
      <p:ext uri="{BB962C8B-B14F-4D97-AF65-F5344CB8AC3E}">
        <p14:creationId xmlns:p14="http://schemas.microsoft.com/office/powerpoint/2010/main" val="327976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needs reliable,</a:t>
            </a:r>
            <a:r>
              <a:rPr lang="en-US" baseline="0" dirty="0"/>
              <a:t> consistent, readiness data in order to respond to identified needs.  The data can help identify areas that have a lack of high quality programs for our most at-risk children, it will help promote best practice in kindergarten by more closely aligning it with early childhood programs, and will help guide professional development for teaches and administrators.   </a:t>
            </a:r>
          </a:p>
          <a:p>
            <a:r>
              <a:rPr lang="en-US" baseline="0" dirty="0"/>
              <a:t>Basically, the data should allow the state to funnel resources to the areas most in need, in order to insure that every child in Illinois has an equal opportunity to be ready for school and </a:t>
            </a:r>
            <a:r>
              <a:rPr lang="en-US" baseline="0" dirty="0" smtClean="0"/>
              <a:t>later success in college and/or their chosen career.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5</a:t>
            </a:fld>
            <a:endParaRPr lang="en-US"/>
          </a:p>
        </p:txBody>
      </p:sp>
    </p:spTree>
    <p:extLst>
      <p:ext uri="{BB962C8B-B14F-4D97-AF65-F5344CB8AC3E}">
        <p14:creationId xmlns:p14="http://schemas.microsoft.com/office/powerpoint/2010/main" val="164491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district receives a district report card as well as individual school report cards.  It is in the works to include the kindergarten/school readiness data gathered through KIDS, on the elementary school report card.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6</a:t>
            </a:fld>
            <a:endParaRPr lang="en-US"/>
          </a:p>
        </p:txBody>
      </p:sp>
    </p:spTree>
    <p:extLst>
      <p:ext uri="{BB962C8B-B14F-4D97-AF65-F5344CB8AC3E}">
        <p14:creationId xmlns:p14="http://schemas.microsoft.com/office/powerpoint/2010/main" val="365980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and then…  Children also enter</a:t>
            </a:r>
            <a:r>
              <a:rPr lang="en-US" baseline="0" dirty="0"/>
              <a:t> kindergarten with an even wider array of developmental strengths and needs.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7</a:t>
            </a:fld>
            <a:endParaRPr lang="en-US"/>
          </a:p>
        </p:txBody>
      </p:sp>
    </p:spTree>
    <p:extLst>
      <p:ext uri="{BB962C8B-B14F-4D97-AF65-F5344CB8AC3E}">
        <p14:creationId xmlns:p14="http://schemas.microsoft.com/office/powerpoint/2010/main" val="26482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most states across the country, including</a:t>
            </a:r>
            <a:r>
              <a:rPr lang="en-US" dirty="0"/>
              <a:t> Illinois, kindergarten</a:t>
            </a:r>
            <a:r>
              <a:rPr lang="en-US" baseline="0" dirty="0"/>
              <a:t> provides the first universal access point to public education.  </a:t>
            </a:r>
            <a:r>
              <a:rPr lang="en-US" b="1" baseline="0" dirty="0" smtClean="0">
                <a:solidFill>
                  <a:srgbClr val="FF0000"/>
                </a:solidFill>
              </a:rPr>
              <a:t>By waiting until 3</a:t>
            </a:r>
            <a:r>
              <a:rPr lang="en-US" b="1" baseline="30000" dirty="0" smtClean="0">
                <a:solidFill>
                  <a:srgbClr val="FF0000"/>
                </a:solidFill>
              </a:rPr>
              <a:t>rd</a:t>
            </a:r>
            <a:r>
              <a:rPr lang="en-US" b="1" baseline="0" dirty="0" smtClean="0">
                <a:solidFill>
                  <a:srgbClr val="FF0000"/>
                </a:solidFill>
              </a:rPr>
              <a:t> grade to collect this type of data we have missed opportunities to address achievement gaps for at risk students.</a:t>
            </a:r>
            <a:r>
              <a:rPr lang="en-US" baseline="0" dirty="0" smtClean="0"/>
              <a:t>  Even </a:t>
            </a:r>
            <a:r>
              <a:rPr lang="en-US" baseline="0" dirty="0"/>
              <a:t>though kindergarten is not mandated in Illinois, 98% of children who are eligible to attend, do attend. This is why it has been proposed that this type of data be collected in kindergarten as apposed to preschool.  </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8</a:t>
            </a:fld>
            <a:endParaRPr lang="en-US"/>
          </a:p>
        </p:txBody>
      </p:sp>
    </p:spTree>
    <p:extLst>
      <p:ext uri="{BB962C8B-B14F-4D97-AF65-F5344CB8AC3E}">
        <p14:creationId xmlns:p14="http://schemas.microsoft.com/office/powerpoint/2010/main" val="182163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12 on the preschool for all compliance</a:t>
            </a:r>
            <a:r>
              <a:rPr lang="en-US" baseline="0" dirty="0" smtClean="0"/>
              <a:t> checklist states the assessment requirements for the state’s PFA and preschool expansion grants.</a:t>
            </a:r>
          </a:p>
          <a:p>
            <a:r>
              <a:rPr lang="en-US" baseline="0" dirty="0" smtClean="0"/>
              <a:t>Research-based authentic assessment system which includes:</a:t>
            </a:r>
          </a:p>
          <a:p>
            <a:pPr marL="171450" indent="-171450">
              <a:buFont typeface="Arial" panose="020B0604020202020204" pitchFamily="34" charset="0"/>
              <a:buChar char="•"/>
            </a:pPr>
            <a:r>
              <a:rPr lang="en-US" baseline="0" dirty="0" smtClean="0"/>
              <a:t>Portfolios</a:t>
            </a:r>
          </a:p>
          <a:p>
            <a:pPr marL="171450" indent="-171450">
              <a:buFont typeface="Arial" panose="020B0604020202020204" pitchFamily="34" charset="0"/>
              <a:buChar char="•"/>
            </a:pPr>
            <a:r>
              <a:rPr lang="en-US" baseline="0" dirty="0" smtClean="0"/>
              <a:t>Regular ongoing observations of children in typical daily classroom activities</a:t>
            </a:r>
          </a:p>
          <a:p>
            <a:pPr marL="171450" indent="-171450">
              <a:buFont typeface="Arial" panose="020B0604020202020204" pitchFamily="34" charset="0"/>
              <a:buChar char="•"/>
            </a:pPr>
            <a:r>
              <a:rPr lang="en-US" baseline="0" dirty="0" smtClean="0"/>
              <a:t>Aligned to the early learning and development standards  </a:t>
            </a:r>
          </a:p>
          <a:p>
            <a:pPr marL="171450" indent="-171450">
              <a:buFont typeface="Arial" panose="020B0604020202020204" pitchFamily="34" charset="0"/>
              <a:buChar char="•"/>
            </a:pPr>
            <a:r>
              <a:rPr lang="en-US" baseline="0" dirty="0" smtClean="0"/>
              <a:t>Research-based developmental checklist</a:t>
            </a:r>
          </a:p>
          <a:p>
            <a:pPr marL="171450" indent="-171450">
              <a:buFont typeface="Arial" panose="020B0604020202020204" pitchFamily="34" charset="0"/>
              <a:buChar char="•"/>
            </a:pPr>
            <a:r>
              <a:rPr lang="en-US" dirty="0" smtClean="0"/>
              <a:t>Summary report to share with parents</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9</a:t>
            </a:fld>
            <a:endParaRPr lang="en-US"/>
          </a:p>
        </p:txBody>
      </p:sp>
    </p:spTree>
    <p:extLst>
      <p:ext uri="{BB962C8B-B14F-4D97-AF65-F5344CB8AC3E}">
        <p14:creationId xmlns:p14="http://schemas.microsoft.com/office/powerpoint/2010/main" val="322971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Sampling</a:t>
            </a:r>
            <a:r>
              <a:rPr lang="en-US" baseline="0" dirty="0" smtClean="0"/>
              <a:t> System</a:t>
            </a:r>
          </a:p>
          <a:p>
            <a:r>
              <a:rPr lang="en-US" baseline="0" dirty="0" smtClean="0"/>
              <a:t>Teaching Strategies GOLD</a:t>
            </a:r>
          </a:p>
          <a:p>
            <a:r>
              <a:rPr lang="en-US" baseline="0" dirty="0" smtClean="0"/>
              <a:t>Early Learning Scale</a:t>
            </a:r>
            <a:endParaRPr lang="en-US" dirty="0"/>
          </a:p>
        </p:txBody>
      </p:sp>
      <p:sp>
        <p:nvSpPr>
          <p:cNvPr id="4" name="Slide Number Placeholder 3"/>
          <p:cNvSpPr>
            <a:spLocks noGrp="1"/>
          </p:cNvSpPr>
          <p:nvPr>
            <p:ph type="sldNum" sz="quarter" idx="10"/>
          </p:nvPr>
        </p:nvSpPr>
        <p:spPr/>
        <p:txBody>
          <a:bodyPr/>
          <a:lstStyle/>
          <a:p>
            <a:fld id="{741632EB-D8FF-4AB5-889A-24B2056B401B}" type="slidenum">
              <a:rPr lang="en-US" smtClean="0"/>
              <a:t>10</a:t>
            </a:fld>
            <a:endParaRPr lang="en-US"/>
          </a:p>
        </p:txBody>
      </p:sp>
    </p:spTree>
    <p:extLst>
      <p:ext uri="{BB962C8B-B14F-4D97-AF65-F5344CB8AC3E}">
        <p14:creationId xmlns:p14="http://schemas.microsoft.com/office/powerpoint/2010/main" val="3175493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C051FF1-5013-4D3F-BE52-C2793EF9809C}" type="datetimeFigureOut">
              <a:rPr lang="en-US" smtClean="0"/>
              <a:t>6/13/2016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2067D6E-09AF-47F8-A54E-8E606C330B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051FF1-5013-4D3F-BE52-C2793EF9809C}"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67D6E-09AF-47F8-A54E-8E606C330B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051FF1-5013-4D3F-BE52-C2793EF9809C}"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67D6E-09AF-47F8-A54E-8E606C330B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051FF1-5013-4D3F-BE52-C2793EF9809C}"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67D6E-09AF-47F8-A54E-8E606C330B73}"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C051FF1-5013-4D3F-BE52-C2793EF9809C}"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67D6E-09AF-47F8-A54E-8E606C330B7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C051FF1-5013-4D3F-BE52-C2793EF9809C}"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67D6E-09AF-47F8-A54E-8E606C330B7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C051FF1-5013-4D3F-BE52-C2793EF9809C}"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67D6E-09AF-47F8-A54E-8E606C330B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051FF1-5013-4D3F-BE52-C2793EF9809C}"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67D6E-09AF-47F8-A54E-8E606C330B7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51FF1-5013-4D3F-BE52-C2793EF9809C}"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67D6E-09AF-47F8-A54E-8E606C330B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C051FF1-5013-4D3F-BE52-C2793EF9809C}"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67D6E-09AF-47F8-A54E-8E606C330B7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C051FF1-5013-4D3F-BE52-C2793EF9809C}" type="datetimeFigureOut">
              <a:rPr lang="en-US" smtClean="0"/>
              <a:t>6/13/2016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2067D6E-09AF-47F8-A54E-8E606C330B7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051FF1-5013-4D3F-BE52-C2793EF9809C}" type="datetimeFigureOut">
              <a:rPr lang="en-US" smtClean="0"/>
              <a:t>6/13/2016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067D6E-09AF-47F8-A54E-8E606C330B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nj.gov/education/ece/guide/KindergartenGuidelines.pdf" TargetMode="External"/><Relationship Id="rId7" Type="http://schemas.openxmlformats.org/officeDocument/2006/relationships/hyperlink" Target="http://www.del.wa.gov/publications/development/docs/guidelines.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naesp.org/sites/default/files/leading-pre-k-3-learning-communities-executive-summary.pdf" TargetMode="External"/><Relationship Id="rId5" Type="http://schemas.openxmlformats.org/officeDocument/2006/relationships/hyperlink" Target="https://static.newamerica.org/attachments/3403-the-power-of-a-good-idea/The%20Power%20of%20a%20Good%20Idea.61aeebdc13f74c7591ec39cd2edef24d.pdf" TargetMode="External"/><Relationship Id="rId4" Type="http://schemas.openxmlformats.org/officeDocument/2006/relationships/hyperlink" Target="http://www.state.nj.us/education/ece/rttt/ImplementationGuidelines1-3.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vsd.org/KI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docs.google.com/drawings/d/1EJaofxhzs8g4CJ1TPJA1HPqApbs_CdhWmJ0rfH6HZ2M/edit?usp=sharing"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K1DSAzexE8zgagy9JEQMcY34sNxWEFPDcj_oixErWCo/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presentation/d/1ATf9QA7UlOTD-yV3EVrX7ads1veoVd4vF8XBiJlQApg/edit?usp=sharing" TargetMode="External"/><Relationship Id="rId7" Type="http://schemas.openxmlformats.org/officeDocument/2006/relationships/hyperlink" Target="https://www.pinterest.com/vvsdprek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docs.google.com/a/vvsd.org/presentation/d/1TSbZSrhjAFcVpv00HBJ3yb1O2FDlEXOGWXCACYLjaTU/edit?usp=sharing"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rawings/d/1YyLqWEo9zQzB6YwFi-AsQ8r4DWXI4T6Mk-quEHQ2zw4/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docs.google.com/presentation/d/1JR78u0hzAx5FXgkZ60AmMh8YZxaLbQTbbsdLTWEpARA/edit?usp=sharing" TargetMode="External"/><Relationship Id="rId7" Type="http://schemas.openxmlformats.org/officeDocument/2006/relationships/hyperlink" Target="https://drive.google.com/file/d/0B29R1_6nLoEtanBQQnpmUmZDNTg/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docs.google.com/a/vvsd.org/presentation/d/1xL8PPn6JOeWKYoZ5rT5NyMHytD0r2NvvkHox3pH4aA8/edit?usp=sharing"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www.vvsd.org/KID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docs.google.com/drawings/d/1bFJaYRJVOHRF0zkrGcHtKYm3-Ko-tvitaqp7tJXMy0Y/edit?usp=sharing"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open?id=0B29R1_6nLoEtLXlwU0dUQnVMQV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hyperlink" Target="https://drive.google.com/file/d/0B29R1_6nLoEtck1CMHZIRXoteTA/view?usp=sharing" TargetMode="Externa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8800"/>
          </a:xfrm>
        </p:spPr>
        <p:txBody>
          <a:bodyPr>
            <a:normAutofit/>
          </a:bodyPr>
          <a:lstStyle/>
          <a:p>
            <a:pPr algn="ctr"/>
            <a:r>
              <a:rPr lang="en-US" sz="3600" i="1" dirty="0" smtClean="0">
                <a:effectLst/>
              </a:rPr>
              <a:t>Observational Assessment and the Kindergarten Individual Development Survey (KIDS)</a:t>
            </a:r>
            <a:endParaRPr lang="en-US" dirty="0"/>
          </a:p>
        </p:txBody>
      </p:sp>
      <p:sp>
        <p:nvSpPr>
          <p:cNvPr id="3" name="Subtitle 2"/>
          <p:cNvSpPr>
            <a:spLocks noGrp="1"/>
          </p:cNvSpPr>
          <p:nvPr>
            <p:ph type="subTitle" idx="1"/>
          </p:nvPr>
        </p:nvSpPr>
        <p:spPr>
          <a:xfrm>
            <a:off x="609600" y="3200400"/>
            <a:ext cx="8382000" cy="2133600"/>
          </a:xfrm>
        </p:spPr>
        <p:txBody>
          <a:bodyPr>
            <a:normAutofit/>
          </a:bodyPr>
          <a:lstStyle/>
          <a:p>
            <a:pPr algn="ctr"/>
            <a:r>
              <a:rPr lang="en-US" sz="2000" dirty="0" smtClean="0"/>
              <a:t>Illinois Birth Through 3</a:t>
            </a:r>
            <a:r>
              <a:rPr lang="en-US" sz="2000" baseline="30000" dirty="0" smtClean="0"/>
              <a:t>rd</a:t>
            </a:r>
            <a:r>
              <a:rPr lang="en-US" sz="2000" dirty="0" smtClean="0"/>
              <a:t> Grade Continuity Conference</a:t>
            </a:r>
            <a:endParaRPr lang="en-US" sz="2000" dirty="0"/>
          </a:p>
          <a:p>
            <a:pPr algn="ctr"/>
            <a:r>
              <a:rPr lang="en-US" sz="2000" dirty="0"/>
              <a:t>Tuesday, </a:t>
            </a:r>
            <a:r>
              <a:rPr lang="en-US" sz="2000" dirty="0" smtClean="0"/>
              <a:t>June 14, </a:t>
            </a:r>
            <a:r>
              <a:rPr lang="en-US" sz="2000" dirty="0"/>
              <a:t>2016</a:t>
            </a:r>
          </a:p>
          <a:p>
            <a:pPr algn="ctr"/>
            <a:r>
              <a:rPr lang="en-US" sz="2000" dirty="0" smtClean="0"/>
              <a:t>10:45pm </a:t>
            </a:r>
            <a:r>
              <a:rPr lang="en-US" sz="2000" dirty="0"/>
              <a:t>- </a:t>
            </a:r>
            <a:r>
              <a:rPr lang="en-US" sz="2000" dirty="0" smtClean="0"/>
              <a:t>11:45pm</a:t>
            </a:r>
            <a:endParaRPr lang="en-US" sz="2000" dirty="0"/>
          </a:p>
          <a:p>
            <a:pPr algn="ctr"/>
            <a:r>
              <a:rPr lang="en-US" sz="2000" dirty="0" smtClean="0"/>
              <a:t>Presented by: Lynn </a:t>
            </a:r>
            <a:r>
              <a:rPr lang="en-US" sz="2000" dirty="0" err="1"/>
              <a:t>Burgett</a:t>
            </a:r>
            <a:r>
              <a:rPr lang="en-US" sz="2000" dirty="0"/>
              <a:t> and Phyllis </a:t>
            </a:r>
            <a:r>
              <a:rPr lang="en-US" sz="2000" dirty="0" err="1"/>
              <a:t>Bliven</a:t>
            </a:r>
            <a:r>
              <a:rPr lang="en-US" sz="2000" dirty="0"/>
              <a:t> </a:t>
            </a:r>
            <a:r>
              <a:rPr lang="en-US" sz="2000" dirty="0" smtClean="0"/>
              <a:t>from ISBE</a:t>
            </a:r>
          </a:p>
          <a:p>
            <a:pPr algn="ctr"/>
            <a:r>
              <a:rPr lang="en-US" sz="2000" dirty="0" smtClean="0"/>
              <a:t>Amanda Dykstra from Valley View CUD 365-U</a:t>
            </a:r>
            <a:endParaRPr lang="en-US" sz="2000" dirty="0"/>
          </a:p>
        </p:txBody>
      </p:sp>
      <p:pic>
        <p:nvPicPr>
          <p:cNvPr id="4" name="Shape 100"/>
          <p:cNvPicPr preferRelativeResize="0"/>
          <p:nvPr/>
        </p:nvPicPr>
        <p:blipFill rotWithShape="1">
          <a:blip r:embed="rId2">
            <a:alphaModFix/>
          </a:blip>
          <a:srcRect/>
          <a:stretch/>
        </p:blipFill>
        <p:spPr>
          <a:xfrm>
            <a:off x="0" y="152400"/>
            <a:ext cx="9144000" cy="789407"/>
          </a:xfrm>
          <a:prstGeom prst="rect">
            <a:avLst/>
          </a:prstGeom>
          <a:noFill/>
          <a:ln>
            <a:noFill/>
          </a:ln>
        </p:spPr>
      </p:pic>
    </p:spTree>
    <p:extLst>
      <p:ext uri="{BB962C8B-B14F-4D97-AF65-F5344CB8AC3E}">
        <p14:creationId xmlns:p14="http://schemas.microsoft.com/office/powerpoint/2010/main" val="538842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706562"/>
          </a:xfrm>
        </p:spPr>
        <p:txBody>
          <a:bodyPr>
            <a:normAutofit fontScale="90000"/>
          </a:bodyPr>
          <a:lstStyle/>
          <a:p>
            <a:pPr algn="ctr"/>
            <a:r>
              <a:rPr lang="en-US" dirty="0" smtClean="0"/>
              <a:t>Examples of research-based assessment systems that meet these requirements: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62" y="2498678"/>
            <a:ext cx="2533846" cy="17685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143" y="4130722"/>
            <a:ext cx="2247900" cy="17716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390775"/>
            <a:ext cx="2771775" cy="1647825"/>
          </a:xfrm>
          <a:prstGeom prst="rect">
            <a:avLst/>
          </a:prstGeom>
        </p:spPr>
      </p:pic>
    </p:spTree>
    <p:extLst>
      <p:ext uri="{BB962C8B-B14F-4D97-AF65-F5344CB8AC3E}">
        <p14:creationId xmlns:p14="http://schemas.microsoft.com/office/powerpoint/2010/main" val="2764519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35"/>
          <a:stretch/>
        </p:blipFill>
        <p:spPr>
          <a:xfrm>
            <a:off x="5715000" y="1447800"/>
            <a:ext cx="2526862" cy="4488138"/>
          </a:xfrm>
        </p:spPr>
      </p:pic>
      <p:sp>
        <p:nvSpPr>
          <p:cNvPr id="7" name="Title 6"/>
          <p:cNvSpPr>
            <a:spLocks noGrp="1"/>
          </p:cNvSpPr>
          <p:nvPr>
            <p:ph type="title"/>
          </p:nvPr>
        </p:nvSpPr>
        <p:spPr>
          <a:xfrm>
            <a:off x="457200" y="274638"/>
            <a:ext cx="8229600" cy="1249362"/>
          </a:xfrm>
        </p:spPr>
        <p:txBody>
          <a:bodyPr>
            <a:normAutofit/>
          </a:bodyPr>
          <a:lstStyle/>
          <a:p>
            <a:pPr algn="ctr"/>
            <a:r>
              <a:rPr lang="en-US" sz="2800" dirty="0"/>
              <a:t>Kindergarten Individual Development Survey (KIDS)</a:t>
            </a:r>
          </a:p>
        </p:txBody>
      </p:sp>
      <p:pic>
        <p:nvPicPr>
          <p:cNvPr id="12" name="Content Placeholder 11"/>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48400" y="2723484"/>
            <a:ext cx="1764122" cy="1151322"/>
          </a:xfrm>
        </p:spPr>
      </p:pic>
      <p:sp>
        <p:nvSpPr>
          <p:cNvPr id="13" name="TextBox 12"/>
          <p:cNvSpPr txBox="1"/>
          <p:nvPr/>
        </p:nvSpPr>
        <p:spPr>
          <a:xfrm>
            <a:off x="838200" y="1447800"/>
            <a:ext cx="42672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NOT a paper-and-pencil assessment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Measures school readiness across various developmental domains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Based on classroom observations of the child during everyday classroom activities and behaviors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Ongoing throughout the school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Three rating periods; fall, winter, and spring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8611" y="3276600"/>
            <a:ext cx="483906" cy="481756"/>
          </a:xfrm>
          <a:prstGeom prst="rect">
            <a:avLst/>
          </a:prstGeom>
        </p:spPr>
      </p:pic>
    </p:spTree>
    <p:extLst>
      <p:ext uri="{BB962C8B-B14F-4D97-AF65-F5344CB8AC3E}">
        <p14:creationId xmlns:p14="http://schemas.microsoft.com/office/powerpoint/2010/main" val="143389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custDataLst>
              <p:tags r:id="rId1"/>
            </p:custDataLst>
          </p:nvPr>
        </p:nvPicPr>
        <p:blipFill>
          <a:blip r:embed="rId4"/>
          <a:srcRect/>
          <a:stretch>
            <a:fillRect/>
          </a:stretch>
        </p:blipFill>
        <p:spPr>
          <a:xfrm>
            <a:off x="304800" y="1676400"/>
            <a:ext cx="4302739" cy="3316354"/>
          </a:xfrm>
          <a:prstGeom prst="rect">
            <a:avLst/>
          </a:prstGeom>
          <a:ln>
            <a:solidFill>
              <a:schemeClr val="bg1"/>
            </a:solidFill>
          </a:ln>
        </p:spPr>
      </p:pic>
      <p:sp>
        <p:nvSpPr>
          <p:cNvPr id="9" name="TextBox 8"/>
          <p:cNvSpPr txBox="1"/>
          <p:nvPr/>
        </p:nvSpPr>
        <p:spPr>
          <a:xfrm>
            <a:off x="4724400" y="838200"/>
            <a:ext cx="4114800" cy="5078313"/>
          </a:xfrm>
          <a:prstGeom prst="rect">
            <a:avLst/>
          </a:prstGeom>
          <a:noFill/>
        </p:spPr>
        <p:txBody>
          <a:bodyPr wrap="square" rtlCol="0">
            <a:spAutoFit/>
          </a:bodyPr>
          <a:lstStyle/>
          <a:p>
            <a:r>
              <a:rPr lang="en-US" sz="2000" b="1" dirty="0"/>
              <a:t>The KIDS </a:t>
            </a:r>
            <a:r>
              <a:rPr lang="en-US" sz="2000" b="1" smtClean="0"/>
              <a:t>rating system </a:t>
            </a:r>
            <a:r>
              <a:rPr lang="en-US" sz="2000" b="1" dirty="0"/>
              <a:t>is made up of 11 domains:  </a:t>
            </a:r>
          </a:p>
          <a:p>
            <a:pPr marL="285750" indent="-285750">
              <a:buFont typeface="Arial" panose="020B0604020202020204" pitchFamily="34" charset="0"/>
              <a:buChar char="•"/>
            </a:pPr>
            <a:r>
              <a:rPr lang="en-US" dirty="0">
                <a:solidFill>
                  <a:srgbClr val="FF0000"/>
                </a:solidFill>
              </a:rPr>
              <a:t>Approaches to Learning-Self-Regulation</a:t>
            </a:r>
          </a:p>
          <a:p>
            <a:pPr marL="285750" indent="-285750">
              <a:buFont typeface="Arial" panose="020B0604020202020204" pitchFamily="34" charset="0"/>
              <a:buChar char="•"/>
            </a:pPr>
            <a:r>
              <a:rPr lang="en-US" dirty="0">
                <a:solidFill>
                  <a:srgbClr val="FF0000"/>
                </a:solidFill>
              </a:rPr>
              <a:t>Social and Emotional Development</a:t>
            </a:r>
          </a:p>
          <a:p>
            <a:pPr marL="285750" indent="-285750">
              <a:buFont typeface="Arial" panose="020B0604020202020204" pitchFamily="34" charset="0"/>
              <a:buChar char="•"/>
            </a:pPr>
            <a:r>
              <a:rPr lang="en-US" dirty="0">
                <a:solidFill>
                  <a:srgbClr val="FF0000"/>
                </a:solidFill>
              </a:rPr>
              <a:t>Language and Literacy Development</a:t>
            </a:r>
          </a:p>
          <a:p>
            <a:pPr marL="285750" indent="-285750">
              <a:buFont typeface="Arial" panose="020B0604020202020204" pitchFamily="34" charset="0"/>
              <a:buChar char="•"/>
            </a:pPr>
            <a:r>
              <a:rPr lang="en-US" dirty="0"/>
              <a:t>English-Language Development </a:t>
            </a:r>
          </a:p>
          <a:p>
            <a:pPr marL="285750" indent="-285750">
              <a:buFont typeface="Arial" panose="020B0604020202020204" pitchFamily="34" charset="0"/>
              <a:buChar char="•"/>
            </a:pPr>
            <a:r>
              <a:rPr lang="en-US" dirty="0"/>
              <a:t>Language and Literacy in Spanish</a:t>
            </a:r>
          </a:p>
          <a:p>
            <a:pPr marL="285750" indent="-285750">
              <a:buFont typeface="Arial" panose="020B0604020202020204" pitchFamily="34" charset="0"/>
              <a:buChar char="•"/>
            </a:pPr>
            <a:r>
              <a:rPr lang="en-US" dirty="0">
                <a:solidFill>
                  <a:srgbClr val="FF0000"/>
                </a:solidFill>
              </a:rPr>
              <a:t>Cognition: Math</a:t>
            </a:r>
          </a:p>
          <a:p>
            <a:pPr marL="285750" indent="-285750">
              <a:buFont typeface="Arial" panose="020B0604020202020204" pitchFamily="34" charset="0"/>
              <a:buChar char="•"/>
            </a:pPr>
            <a:r>
              <a:rPr lang="en-US" dirty="0"/>
              <a:t>Cognition: Science</a:t>
            </a:r>
          </a:p>
          <a:p>
            <a:pPr marL="285750" indent="-285750">
              <a:buFont typeface="Arial" panose="020B0604020202020204" pitchFamily="34" charset="0"/>
              <a:buChar char="•"/>
            </a:pPr>
            <a:r>
              <a:rPr lang="en-US" dirty="0">
                <a:solidFill>
                  <a:srgbClr val="FF0000"/>
                </a:solidFill>
              </a:rPr>
              <a:t>Physical Development</a:t>
            </a:r>
          </a:p>
          <a:p>
            <a:pPr marL="285750" indent="-285750">
              <a:buFont typeface="Arial" panose="020B0604020202020204" pitchFamily="34" charset="0"/>
              <a:buChar char="•"/>
            </a:pPr>
            <a:r>
              <a:rPr lang="en-US" dirty="0"/>
              <a:t>Health</a:t>
            </a:r>
          </a:p>
          <a:p>
            <a:pPr marL="285750" indent="-285750">
              <a:buFont typeface="Arial" panose="020B0604020202020204" pitchFamily="34" charset="0"/>
              <a:buChar char="•"/>
            </a:pPr>
            <a:r>
              <a:rPr lang="en-US" dirty="0"/>
              <a:t>History-Social Science</a:t>
            </a:r>
          </a:p>
          <a:p>
            <a:pPr marL="285750" indent="-285750">
              <a:buFont typeface="Arial" panose="020B0604020202020204" pitchFamily="34" charset="0"/>
              <a:buChar char="•"/>
            </a:pPr>
            <a:r>
              <a:rPr lang="en-US" dirty="0"/>
              <a:t>Visual and Performing Arts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743374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09" y="2756400"/>
            <a:ext cx="2286000" cy="1595535"/>
          </a:xfrm>
          <a:prstGeom prst="rect">
            <a:avLst/>
          </a:prstGeom>
        </p:spPr>
      </p:pic>
      <p:sp>
        <p:nvSpPr>
          <p:cNvPr id="7" name="Title 6"/>
          <p:cNvSpPr>
            <a:spLocks noGrp="1"/>
          </p:cNvSpPr>
          <p:nvPr>
            <p:ph type="title"/>
          </p:nvPr>
        </p:nvSpPr>
        <p:spPr>
          <a:xfrm>
            <a:off x="457200" y="381000"/>
            <a:ext cx="8229600" cy="1143000"/>
          </a:xfrm>
        </p:spPr>
        <p:txBody>
          <a:bodyPr>
            <a:normAutofit fontScale="90000"/>
          </a:bodyPr>
          <a:lstStyle/>
          <a:p>
            <a:pPr algn="ctr"/>
            <a:r>
              <a:rPr lang="en-US" dirty="0" smtClean="0"/>
              <a:t>WSS-IELDS-KIDS Assessment Continuum </a:t>
            </a:r>
            <a:endParaRPr lang="en-US" dirty="0"/>
          </a:p>
        </p:txBody>
      </p:sp>
      <p:pic>
        <p:nvPicPr>
          <p:cNvPr id="9"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713" y="2905554"/>
            <a:ext cx="1987688" cy="129722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2750" y="3540967"/>
            <a:ext cx="483906" cy="481756"/>
          </a:xfrm>
          <a:prstGeom prst="rect">
            <a:avLst/>
          </a:prstGeom>
        </p:spPr>
      </p:pic>
      <p:sp>
        <p:nvSpPr>
          <p:cNvPr id="11" name="Rectangle 10"/>
          <p:cNvSpPr/>
          <p:nvPr/>
        </p:nvSpPr>
        <p:spPr>
          <a:xfrm>
            <a:off x="6546713" y="2831182"/>
            <a:ext cx="1987688" cy="1371600"/>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2317005"/>
            <a:ext cx="1966048" cy="2447924"/>
          </a:xfrm>
          <a:prstGeom prst="rect">
            <a:avLst/>
          </a:prstGeom>
        </p:spPr>
      </p:pic>
      <p:sp>
        <p:nvSpPr>
          <p:cNvPr id="13" name="Rectangle 12"/>
          <p:cNvSpPr/>
          <p:nvPr/>
        </p:nvSpPr>
        <p:spPr>
          <a:xfrm>
            <a:off x="3733800" y="2317005"/>
            <a:ext cx="1737448" cy="24479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6" idx="3"/>
          </p:cNvCxnSpPr>
          <p:nvPr/>
        </p:nvCxnSpPr>
        <p:spPr>
          <a:xfrm>
            <a:off x="2841009" y="3554168"/>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9" idx="1"/>
          </p:cNvCxnSpPr>
          <p:nvPr/>
        </p:nvCxnSpPr>
        <p:spPr>
          <a:xfrm>
            <a:off x="5471248" y="3554168"/>
            <a:ext cx="10754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550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381000"/>
            <a:ext cx="8229600" cy="1143000"/>
          </a:xfrm>
        </p:spPr>
        <p:txBody>
          <a:bodyPr>
            <a:normAutofit/>
          </a:bodyPr>
          <a:lstStyle/>
          <a:p>
            <a:pPr algn="ctr"/>
            <a:r>
              <a:rPr lang="en-US" dirty="0" smtClean="0"/>
              <a:t>What is already being done?</a:t>
            </a:r>
            <a:endParaRPr lang="en-US" dirty="0"/>
          </a:p>
        </p:txBody>
      </p:sp>
      <p:sp>
        <p:nvSpPr>
          <p:cNvPr id="6" name="TextBox 5"/>
          <p:cNvSpPr txBox="1"/>
          <p:nvPr/>
        </p:nvSpPr>
        <p:spPr>
          <a:xfrm>
            <a:off x="685800" y="1447800"/>
            <a:ext cx="8001000" cy="4247317"/>
          </a:xfrm>
          <a:prstGeom prst="rect">
            <a:avLst/>
          </a:prstGeom>
          <a:noFill/>
        </p:spPr>
        <p:txBody>
          <a:bodyPr wrap="square" rtlCol="0">
            <a:spAutoFit/>
          </a:bodyPr>
          <a:lstStyle/>
          <a:p>
            <a:r>
              <a:rPr lang="en-US" dirty="0" smtClean="0"/>
              <a:t>New Jersey:</a:t>
            </a:r>
          </a:p>
          <a:p>
            <a:pPr marL="285750" indent="-285750">
              <a:buFont typeface="Arial" panose="020B0604020202020204" pitchFamily="34" charset="0"/>
              <a:buChar char="•"/>
            </a:pPr>
            <a:r>
              <a:rPr lang="en-US" dirty="0" smtClean="0">
                <a:hlinkClick r:id="rId3"/>
              </a:rPr>
              <a:t>New Jersey Kindergarten Implementation Guidelines</a:t>
            </a:r>
            <a:endParaRPr lang="en-US" dirty="0" smtClean="0"/>
          </a:p>
          <a:p>
            <a:pPr marL="285750" indent="-285750">
              <a:buFont typeface="Arial" panose="020B0604020202020204" pitchFamily="34" charset="0"/>
              <a:buChar char="•"/>
            </a:pPr>
            <a:r>
              <a:rPr lang="en-US" dirty="0" smtClean="0">
                <a:hlinkClick r:id="rId4"/>
              </a:rPr>
              <a:t>New Jersey Department of Education First through Third Grade</a:t>
            </a:r>
            <a:endParaRPr lang="en-US" dirty="0" smtClean="0"/>
          </a:p>
          <a:p>
            <a:endParaRPr lang="en-US" dirty="0"/>
          </a:p>
          <a:p>
            <a:r>
              <a:rPr lang="en-US" dirty="0" smtClean="0"/>
              <a:t>San Francisco:</a:t>
            </a:r>
          </a:p>
          <a:p>
            <a:pPr marL="285750" indent="-285750">
              <a:buFont typeface="Arial" panose="020B0604020202020204" pitchFamily="34" charset="0"/>
              <a:buChar char="•"/>
            </a:pPr>
            <a:r>
              <a:rPr lang="en-US" dirty="0" smtClean="0">
                <a:hlinkClick r:id="rId5"/>
              </a:rPr>
              <a:t>The Power Of A Good Idea</a:t>
            </a:r>
            <a:endParaRPr lang="en-US" dirty="0" smtClean="0"/>
          </a:p>
          <a:p>
            <a:endParaRPr lang="en-US" dirty="0"/>
          </a:p>
          <a:p>
            <a:r>
              <a:rPr lang="en-US" dirty="0" smtClean="0"/>
              <a:t>The National Association of Elementary School Principals</a:t>
            </a:r>
          </a:p>
          <a:p>
            <a:pPr marL="285750" indent="-285750">
              <a:buFont typeface="Arial" panose="020B0604020202020204" pitchFamily="34" charset="0"/>
              <a:buChar char="•"/>
            </a:pPr>
            <a:r>
              <a:rPr lang="en-US" dirty="0" smtClean="0">
                <a:hlinkClick r:id="rId6"/>
              </a:rPr>
              <a:t>Leading Pre-K-3 Learning Communities - Competencies for Effective Principal Practice</a:t>
            </a:r>
            <a:endParaRPr lang="en-US" dirty="0" smtClean="0"/>
          </a:p>
          <a:p>
            <a:pPr marL="285750" indent="-285750">
              <a:buFont typeface="Arial" panose="020B0604020202020204" pitchFamily="34" charset="0"/>
              <a:buChar char="•"/>
            </a:pPr>
            <a:endParaRPr lang="en-US" dirty="0"/>
          </a:p>
          <a:p>
            <a:r>
              <a:rPr lang="en-US" dirty="0" smtClean="0"/>
              <a:t>Washington State:</a:t>
            </a:r>
          </a:p>
          <a:p>
            <a:pPr marL="285750" indent="-285750">
              <a:buFont typeface="Arial" panose="020B0604020202020204" pitchFamily="34" charset="0"/>
              <a:buChar char="•"/>
            </a:pPr>
            <a:r>
              <a:rPr lang="en-US" dirty="0" smtClean="0">
                <a:hlinkClick r:id="rId7"/>
              </a:rPr>
              <a:t>Washington State Early Learning and Development Guidelines - Birth through 3rd Grade </a:t>
            </a:r>
            <a:endParaRPr lang="en-US" dirty="0"/>
          </a:p>
          <a:p>
            <a:endParaRPr lang="en-US" dirty="0" smtClean="0"/>
          </a:p>
        </p:txBody>
      </p:sp>
    </p:spTree>
    <p:extLst>
      <p:ext uri="{BB962C8B-B14F-4D97-AF65-F5344CB8AC3E}">
        <p14:creationId xmlns:p14="http://schemas.microsoft.com/office/powerpoint/2010/main" val="2716953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Where is Illinois in the process of implementing KIDS?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6722003"/>
              </p:ext>
            </p:extLst>
          </p:nvPr>
        </p:nvGraphicFramePr>
        <p:xfrm>
          <a:off x="914400" y="1676400"/>
          <a:ext cx="7391400" cy="4297680"/>
        </p:xfrm>
        <a:graphic>
          <a:graphicData uri="http://schemas.openxmlformats.org/drawingml/2006/table">
            <a:tbl>
              <a:tblPr firstRow="1" bandRow="1">
                <a:tableStyleId>{5C22544A-7EE6-4342-B048-85BDC9FD1C3A}</a:tableStyleId>
              </a:tblPr>
              <a:tblGrid>
                <a:gridCol w="3695700"/>
                <a:gridCol w="3695700"/>
              </a:tblGrid>
              <a:tr h="4267200">
                <a:tc>
                  <a:txBody>
                    <a:bodyPr/>
                    <a:lstStyle/>
                    <a:p>
                      <a:r>
                        <a:rPr lang="en-US" sz="2400" dirty="0" smtClean="0"/>
                        <a:t>Must</a:t>
                      </a:r>
                      <a:r>
                        <a:rPr lang="en-US" sz="2400" baseline="0" dirty="0" smtClean="0"/>
                        <a:t> Do’s:</a:t>
                      </a:r>
                    </a:p>
                    <a:p>
                      <a:endParaRPr lang="en-US" baseline="0" dirty="0" smtClean="0"/>
                    </a:p>
                    <a:p>
                      <a:pPr marL="285750" indent="-285750">
                        <a:buFont typeface="Arial" panose="020B0604020202020204" pitchFamily="34" charset="0"/>
                        <a:buChar char="•"/>
                      </a:pPr>
                      <a:r>
                        <a:rPr lang="en-US" dirty="0" smtClean="0"/>
                        <a:t>All kindergarten teachers trained</a:t>
                      </a:r>
                    </a:p>
                    <a:p>
                      <a:pPr marL="285750" indent="-285750">
                        <a:buFont typeface="Arial" panose="020B0604020202020204" pitchFamily="34" charset="0"/>
                        <a:buChar char="•"/>
                      </a:pPr>
                      <a:r>
                        <a:rPr lang="en-US" dirty="0" smtClean="0"/>
                        <a:t>14 measures within 4 of the readiness domains.</a:t>
                      </a:r>
                    </a:p>
                    <a:p>
                      <a:pPr marL="285750" indent="-285750">
                        <a:buFont typeface="Arial" panose="020B0604020202020204" pitchFamily="34" charset="0"/>
                        <a:buChar char="•"/>
                      </a:pPr>
                      <a:r>
                        <a:rPr lang="en-US" dirty="0" smtClean="0"/>
                        <a:t>Reported</a:t>
                      </a:r>
                      <a:r>
                        <a:rPr lang="en-US" baseline="0" dirty="0" smtClean="0"/>
                        <a:t> in </a:t>
                      </a:r>
                      <a:r>
                        <a:rPr lang="en-US" baseline="0" dirty="0" err="1" smtClean="0"/>
                        <a:t>KIDStech</a:t>
                      </a:r>
                      <a:r>
                        <a:rPr lang="en-US" baseline="0" dirty="0" smtClean="0"/>
                        <a:t> after the first 40 days of enrollment .</a:t>
                      </a:r>
                    </a:p>
                    <a:p>
                      <a:pPr marL="285750" indent="-285750">
                        <a:buFont typeface="Arial" panose="020B0604020202020204" pitchFamily="34" charset="0"/>
                        <a:buChar char="•"/>
                      </a:pPr>
                      <a:r>
                        <a:rPr lang="en-US" baseline="0" dirty="0" smtClean="0"/>
                        <a:t>Readiness data reported beginning with FY18</a:t>
                      </a:r>
                      <a:endParaRPr lang="en-US" dirty="0"/>
                    </a:p>
                  </a:txBody>
                  <a:tcPr/>
                </a:tc>
                <a:tc>
                  <a:txBody>
                    <a:bodyPr/>
                    <a:lstStyle/>
                    <a:p>
                      <a:r>
                        <a:rPr lang="en-US" sz="2400" dirty="0" smtClean="0"/>
                        <a:t>Can Do’s:</a:t>
                      </a:r>
                      <a:endParaRPr lang="en-US" sz="1400" dirty="0" smtClean="0"/>
                    </a:p>
                    <a:p>
                      <a:endParaRPr lang="en-US" sz="1800" dirty="0" smtClean="0"/>
                    </a:p>
                    <a:p>
                      <a:pPr marL="285750" indent="-285750">
                        <a:buFont typeface="Arial" panose="020B0604020202020204" pitchFamily="34" charset="0"/>
                        <a:buChar char="•"/>
                      </a:pPr>
                      <a:r>
                        <a:rPr lang="en-US" sz="1800" dirty="0" smtClean="0"/>
                        <a:t>Collect</a:t>
                      </a:r>
                      <a:r>
                        <a:rPr lang="en-US" sz="1800" baseline="0" dirty="0" smtClean="0"/>
                        <a:t> measures or whole domains in addition to the measures required</a:t>
                      </a:r>
                    </a:p>
                    <a:p>
                      <a:pPr marL="285750" indent="-285750">
                        <a:buFont typeface="Arial" panose="020B0604020202020204" pitchFamily="34" charset="0"/>
                        <a:buChar char="•"/>
                      </a:pPr>
                      <a:r>
                        <a:rPr lang="en-US" sz="1800" baseline="0" dirty="0" smtClean="0"/>
                        <a:t>Enter ratings for winter and/or spring assessment windows as well as fall</a:t>
                      </a:r>
                    </a:p>
                    <a:p>
                      <a:pPr marL="285750" indent="-285750">
                        <a:buFont typeface="Arial" panose="020B0604020202020204" pitchFamily="34" charset="0"/>
                        <a:buChar char="•"/>
                      </a:pPr>
                      <a:r>
                        <a:rPr lang="en-US" sz="1800" baseline="0" dirty="0" smtClean="0"/>
                        <a:t>Use the KIDS assessment framework to create a supplementary parent report or as part of their standards-based report card. </a:t>
                      </a:r>
                    </a:p>
                    <a:p>
                      <a:pPr marL="285750" indent="-285750">
                        <a:buFont typeface="Arial" panose="020B0604020202020204" pitchFamily="34" charset="0"/>
                        <a:buChar char="•"/>
                      </a:pPr>
                      <a:endParaRPr lang="en-US" sz="1800" dirty="0" smtClean="0"/>
                    </a:p>
                  </a:txBody>
                  <a:tcPr/>
                </a:tc>
              </a:tr>
            </a:tbl>
          </a:graphicData>
        </a:graphic>
      </p:graphicFrame>
    </p:spTree>
    <p:extLst>
      <p:ext uri="{BB962C8B-B14F-4D97-AF65-F5344CB8AC3E}">
        <p14:creationId xmlns:p14="http://schemas.microsoft.com/office/powerpoint/2010/main" val="1654103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Teachers</a:t>
            </a: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019300"/>
            <a:ext cx="4148580" cy="3109546"/>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2019300"/>
            <a:ext cx="4229710" cy="3166504"/>
          </a:xfrm>
          <a:prstGeom prst="rect">
            <a:avLst/>
          </a:prstGeom>
        </p:spPr>
      </p:pic>
    </p:spTree>
    <p:extLst>
      <p:ext uri="{BB962C8B-B14F-4D97-AF65-F5344CB8AC3E}">
        <p14:creationId xmlns:p14="http://schemas.microsoft.com/office/powerpoint/2010/main" val="428595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Curricular Resource Alignment</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1544543"/>
            <a:ext cx="7773087" cy="5070231"/>
          </a:xfrm>
          <a:prstGeom prst="rect">
            <a:avLst/>
          </a:prstGeom>
        </p:spPr>
      </p:pic>
    </p:spTree>
    <p:extLst>
      <p:ext uri="{BB962C8B-B14F-4D97-AF65-F5344CB8AC3E}">
        <p14:creationId xmlns:p14="http://schemas.microsoft.com/office/powerpoint/2010/main" val="48618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Trainings</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93737">
            <a:off x="424698" y="2135240"/>
            <a:ext cx="3723740" cy="2782149"/>
          </a:xfrm>
          <a:prstGeom prst="rect">
            <a:avLst/>
          </a:prstGeom>
        </p:spPr>
      </p:pic>
      <p:pic>
        <p:nvPicPr>
          <p:cNvPr id="10" name="Picture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30249">
            <a:off x="4611819" y="2442260"/>
            <a:ext cx="4191000" cy="2357847"/>
          </a:xfrm>
          <a:prstGeom prst="rect">
            <a:avLst/>
          </a:prstGeom>
        </p:spPr>
      </p:pic>
      <p:sp>
        <p:nvSpPr>
          <p:cNvPr id="11" name="TextBox 10"/>
          <p:cNvSpPr txBox="1"/>
          <p:nvPr/>
        </p:nvSpPr>
        <p:spPr>
          <a:xfrm>
            <a:off x="873369" y="5638800"/>
            <a:ext cx="7467600" cy="369332"/>
          </a:xfrm>
          <a:prstGeom prst="rect">
            <a:avLst/>
          </a:prstGeom>
          <a:noFill/>
        </p:spPr>
        <p:txBody>
          <a:bodyPr wrap="square" rtlCol="0">
            <a:spAutoFit/>
          </a:bodyPr>
          <a:lstStyle/>
          <a:p>
            <a:pPr algn="ctr"/>
            <a:r>
              <a:rPr lang="en-US" dirty="0" smtClean="0">
                <a:solidFill>
                  <a:srgbClr val="0070C0"/>
                </a:solidFill>
                <a:hlinkClick r:id="rId7"/>
              </a:rPr>
              <a:t>Pinterest Board – VVSD PreK-5 Elementary Curriculum</a:t>
            </a:r>
            <a:endParaRPr lang="en-US" dirty="0" smtClean="0">
              <a:solidFill>
                <a:srgbClr val="0070C0"/>
              </a:solidFill>
            </a:endParaRPr>
          </a:p>
        </p:txBody>
      </p:sp>
    </p:spTree>
    <p:extLst>
      <p:ext uri="{BB962C8B-B14F-4D97-AF65-F5344CB8AC3E}">
        <p14:creationId xmlns:p14="http://schemas.microsoft.com/office/powerpoint/2010/main" val="3385604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a:xfrm>
            <a:off x="457200" y="90826"/>
            <a:ext cx="8229600" cy="1143000"/>
          </a:xfrm>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013991"/>
            <a:ext cx="7467600" cy="369332"/>
          </a:xfrm>
          <a:prstGeom prst="rect">
            <a:avLst/>
          </a:prstGeom>
          <a:noFill/>
        </p:spPr>
        <p:txBody>
          <a:bodyPr wrap="square" rtlCol="0">
            <a:spAutoFit/>
          </a:bodyPr>
          <a:lstStyle/>
          <a:p>
            <a:pPr algn="ctr"/>
            <a:r>
              <a:rPr lang="en-US" dirty="0" smtClean="0"/>
              <a:t>Report Card</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22" y="1383323"/>
            <a:ext cx="7213609" cy="5301789"/>
          </a:xfrm>
          <a:prstGeom prst="rect">
            <a:avLst/>
          </a:prstGeom>
        </p:spPr>
      </p:pic>
    </p:spTree>
    <p:extLst>
      <p:ext uri="{BB962C8B-B14F-4D97-AF65-F5344CB8AC3E}">
        <p14:creationId xmlns:p14="http://schemas.microsoft.com/office/powerpoint/2010/main" val="3279310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1066800"/>
            <a:ext cx="8229600" cy="1447800"/>
          </a:xfrm>
        </p:spPr>
        <p:txBody>
          <a:bodyPr/>
          <a:lstStyle/>
          <a:p>
            <a:pPr algn="ctr"/>
            <a:r>
              <a:rPr lang="en-US" dirty="0" smtClean="0"/>
              <a:t>Who is in the room?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86000"/>
            <a:ext cx="4833941" cy="2900365"/>
          </a:xfrm>
          <a:prstGeom prst="rect">
            <a:avLst/>
          </a:prstGeom>
        </p:spPr>
      </p:pic>
    </p:spTree>
    <p:extLst>
      <p:ext uri="{BB962C8B-B14F-4D97-AF65-F5344CB8AC3E}">
        <p14:creationId xmlns:p14="http://schemas.microsoft.com/office/powerpoint/2010/main" val="1294843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Administrators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2349">
            <a:off x="282605" y="2106057"/>
            <a:ext cx="4191000" cy="2352029"/>
          </a:xfrm>
          <a:prstGeom prst="rect">
            <a:avLst/>
          </a:prstGeom>
        </p:spPr>
      </p:pic>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22338">
            <a:off x="5236251" y="2105144"/>
            <a:ext cx="3461067" cy="2589844"/>
          </a:xfrm>
          <a:prstGeom prst="rect">
            <a:avLst/>
          </a:prstGeom>
        </p:spPr>
      </p:pic>
      <p:pic>
        <p:nvPicPr>
          <p:cNvPr id="8" name="Picture 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2874" y="4419600"/>
            <a:ext cx="2803495" cy="2174641"/>
          </a:xfrm>
          <a:prstGeom prst="rect">
            <a:avLst/>
          </a:prstGeom>
        </p:spPr>
      </p:pic>
    </p:spTree>
    <p:extLst>
      <p:ext uri="{BB962C8B-B14F-4D97-AF65-F5344CB8AC3E}">
        <p14:creationId xmlns:p14="http://schemas.microsoft.com/office/powerpoint/2010/main" val="1339974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Parents</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019300"/>
            <a:ext cx="4148580" cy="3109546"/>
          </a:xfrm>
          <a:prstGeom prst="rect">
            <a:avLst/>
          </a:prstGeom>
        </p:spPr>
      </p:pic>
      <p:pic>
        <p:nvPicPr>
          <p:cNvPr id="10" name="Picture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4769" y="1919243"/>
            <a:ext cx="4402130" cy="3309660"/>
          </a:xfrm>
          <a:prstGeom prst="rect">
            <a:avLst/>
          </a:prstGeom>
        </p:spPr>
      </p:pic>
    </p:spTree>
    <p:extLst>
      <p:ext uri="{BB962C8B-B14F-4D97-AF65-F5344CB8AC3E}">
        <p14:creationId xmlns:p14="http://schemas.microsoft.com/office/powerpoint/2010/main" val="731166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Parents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 y="1573851"/>
            <a:ext cx="7924800" cy="4463191"/>
          </a:xfrm>
          <a:prstGeom prst="rect">
            <a:avLst/>
          </a:prstGeom>
        </p:spPr>
      </p:pic>
    </p:spTree>
    <p:extLst>
      <p:ext uri="{BB962C8B-B14F-4D97-AF65-F5344CB8AC3E}">
        <p14:creationId xmlns:p14="http://schemas.microsoft.com/office/powerpoint/2010/main" val="2959141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5" name="TextBox 4"/>
          <p:cNvSpPr txBox="1"/>
          <p:nvPr/>
        </p:nvSpPr>
        <p:spPr>
          <a:xfrm>
            <a:off x="1143000" y="1828800"/>
            <a:ext cx="4648200" cy="381000"/>
          </a:xfrm>
          <a:prstGeom prst="rect">
            <a:avLst/>
          </a:prstGeom>
          <a:noFill/>
        </p:spPr>
        <p:txBody>
          <a:bodyPr wrap="square" rtlCol="0">
            <a:spAutoFit/>
          </a:bodyPr>
          <a:lstStyle/>
          <a:p>
            <a:endParaRPr lang="en-US" dirty="0"/>
          </a:p>
        </p:txBody>
      </p:sp>
      <p:sp>
        <p:nvSpPr>
          <p:cNvPr id="4" name="TextBox 3"/>
          <p:cNvSpPr txBox="1"/>
          <p:nvPr/>
        </p:nvSpPr>
        <p:spPr>
          <a:xfrm>
            <a:off x="685800" y="1198657"/>
            <a:ext cx="7467600" cy="369332"/>
          </a:xfrm>
          <a:prstGeom prst="rect">
            <a:avLst/>
          </a:prstGeom>
          <a:noFill/>
        </p:spPr>
        <p:txBody>
          <a:bodyPr wrap="square" rtlCol="0">
            <a:spAutoFit/>
          </a:bodyPr>
          <a:lstStyle/>
          <a:p>
            <a:pPr algn="ctr"/>
            <a:r>
              <a:rPr lang="en-US" dirty="0" smtClean="0"/>
              <a:t>Parents</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9395">
            <a:off x="691014" y="1772527"/>
            <a:ext cx="3277017" cy="4217317"/>
          </a:xfrm>
          <a:prstGeom prst="rect">
            <a:avLst/>
          </a:prstGeom>
        </p:spPr>
      </p:pic>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9184">
            <a:off x="4960024" y="1925367"/>
            <a:ext cx="3329836" cy="4332368"/>
          </a:xfrm>
          <a:prstGeom prst="rect">
            <a:avLst/>
          </a:prstGeom>
        </p:spPr>
      </p:pic>
    </p:spTree>
    <p:extLst>
      <p:ext uri="{BB962C8B-B14F-4D97-AF65-F5344CB8AC3E}">
        <p14:creationId xmlns:p14="http://schemas.microsoft.com/office/powerpoint/2010/main" val="1172775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smtClean="0">
                <a:solidFill>
                  <a:srgbClr val="0070C0"/>
                </a:solidFill>
              </a:rPr>
              <a:t>Valley View KIDS Implementation</a:t>
            </a:r>
            <a:endParaRPr lang="en-US" dirty="0">
              <a:solidFill>
                <a:srgbClr val="0070C0"/>
              </a:solidFill>
            </a:endParaRPr>
          </a:p>
        </p:txBody>
      </p:sp>
      <p:sp>
        <p:nvSpPr>
          <p:cNvPr id="6" name="PubRRectCallout"/>
          <p:cNvSpPr>
            <a:spLocks noEditPoints="1" noChangeArrowheads="1"/>
          </p:cNvSpPr>
          <p:nvPr/>
        </p:nvSpPr>
        <p:spPr bwMode="auto">
          <a:xfrm rot="21164361">
            <a:off x="189822" y="1449685"/>
            <a:ext cx="5714999" cy="3366519"/>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500" dirty="0"/>
              <a:t>“Utilizing the KIDS assessment has brought new successes into my classroom.  My focus has shifted from purely academic achievement to looking at each child as a whole.  I am able to get to know every child more fully, and I am able to allot time to facilitate social-emotional growth without feeling as though I am neglecting the curriculum.   I have made more time for play-based activities and my students are happier and more eager to do academic tasks when asked.”</a:t>
            </a:r>
          </a:p>
          <a:p>
            <a:endParaRPr lang="en-US" sz="1500" dirty="0"/>
          </a:p>
          <a:p>
            <a:r>
              <a:rPr lang="en-US" sz="1500" dirty="0"/>
              <a:t>Micaela Boness, Kindergarten Teacher</a:t>
            </a:r>
          </a:p>
          <a:p>
            <a:r>
              <a:rPr lang="en-US" dirty="0"/>
              <a:t/>
            </a:r>
            <a:br>
              <a:rPr lang="en-US" dirty="0"/>
            </a:br>
            <a:endParaRPr lang="en-US" dirty="0"/>
          </a:p>
        </p:txBody>
      </p:sp>
      <p:sp>
        <p:nvSpPr>
          <p:cNvPr id="13" name="PubRRectCallout"/>
          <p:cNvSpPr>
            <a:spLocks noEditPoints="1" noChangeArrowheads="1"/>
          </p:cNvSpPr>
          <p:nvPr/>
        </p:nvSpPr>
        <p:spPr bwMode="auto">
          <a:xfrm rot="989303" flipH="1">
            <a:off x="4510693" y="3620445"/>
            <a:ext cx="4237581" cy="3196008"/>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1">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500" dirty="0"/>
              <a:t>“I find out a lot about my students.  We’re [Guillermo’s kindergarten team] all excited because it’s helping them [the students] think more.  It especially focuses on the social skills.  I used to give them [the students] what I was thinking and it was frustrating to me. Now I tell them they are the experts and you tell me what you know. This builds their writing.” </a:t>
            </a:r>
            <a:endParaRPr lang="en-US" sz="1500" dirty="0" smtClean="0"/>
          </a:p>
          <a:p>
            <a:endParaRPr lang="en-US" sz="1500" dirty="0"/>
          </a:p>
          <a:p>
            <a:r>
              <a:rPr lang="en-US" sz="1500" dirty="0" smtClean="0"/>
              <a:t>Guillermo Hinojosa, Kindergarten Teacher</a:t>
            </a:r>
            <a:endParaRPr lang="en-US" sz="1500" dirty="0"/>
          </a:p>
        </p:txBody>
      </p:sp>
    </p:spTree>
    <p:extLst>
      <p:ext uri="{BB962C8B-B14F-4D97-AF65-F5344CB8AC3E}">
        <p14:creationId xmlns:p14="http://schemas.microsoft.com/office/powerpoint/2010/main" val="2177531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325562"/>
          </a:xfrm>
        </p:spPr>
        <p:txBody>
          <a:bodyPr>
            <a:normAutofit fontScale="90000"/>
          </a:bodyPr>
          <a:lstStyle/>
          <a:p>
            <a:pPr algn="ctr"/>
            <a:r>
              <a:rPr lang="en-US" dirty="0"/>
              <a:t>Questions, Comments, Feedback??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4976">
            <a:off x="1129871" y="1845833"/>
            <a:ext cx="2693440" cy="2693440"/>
          </a:xfrm>
          <a:prstGeom prst="rect">
            <a:avLst/>
          </a:prstGeom>
        </p:spPr>
      </p:pic>
      <p:sp>
        <p:nvSpPr>
          <p:cNvPr id="6" name="TextBox 5"/>
          <p:cNvSpPr txBox="1"/>
          <p:nvPr/>
        </p:nvSpPr>
        <p:spPr>
          <a:xfrm>
            <a:off x="3989356" y="3223446"/>
            <a:ext cx="4876800" cy="1938992"/>
          </a:xfrm>
          <a:prstGeom prst="rect">
            <a:avLst/>
          </a:prstGeom>
          <a:noFill/>
        </p:spPr>
        <p:txBody>
          <a:bodyPr wrap="square" rtlCol="0">
            <a:spAutoFit/>
          </a:bodyPr>
          <a:lstStyle/>
          <a:p>
            <a:pPr algn="ctr"/>
            <a:r>
              <a:rPr lang="en-US" sz="4000" dirty="0"/>
              <a:t>Thank you for your attendance and participation!</a:t>
            </a:r>
          </a:p>
        </p:txBody>
      </p:sp>
    </p:spTree>
    <p:extLst>
      <p:ext uri="{BB962C8B-B14F-4D97-AF65-F5344CB8AC3E}">
        <p14:creationId xmlns:p14="http://schemas.microsoft.com/office/powerpoint/2010/main" val="310734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5365" y="685800"/>
            <a:ext cx="4693270" cy="2971800"/>
          </a:xfrm>
        </p:spPr>
      </p:pic>
      <p:sp>
        <p:nvSpPr>
          <p:cNvPr id="6" name="TextBox 5"/>
          <p:cNvSpPr txBox="1"/>
          <p:nvPr/>
        </p:nvSpPr>
        <p:spPr>
          <a:xfrm>
            <a:off x="1295400" y="4114800"/>
            <a:ext cx="6553200" cy="1446550"/>
          </a:xfrm>
          <a:prstGeom prst="rect">
            <a:avLst/>
          </a:prstGeom>
          <a:noFill/>
        </p:spPr>
        <p:txBody>
          <a:bodyPr wrap="square" rtlCol="0">
            <a:spAutoFit/>
          </a:bodyPr>
          <a:lstStyle/>
          <a:p>
            <a:pPr algn="ctr"/>
            <a:r>
              <a:rPr lang="en-US" sz="4400" dirty="0" smtClean="0"/>
              <a:t>National Attention to School Readiness</a:t>
            </a:r>
            <a:endParaRPr lang="en-US" sz="4400" dirty="0"/>
          </a:p>
        </p:txBody>
      </p:sp>
    </p:spTree>
    <p:extLst>
      <p:ext uri="{BB962C8B-B14F-4D97-AF65-F5344CB8AC3E}">
        <p14:creationId xmlns:p14="http://schemas.microsoft.com/office/powerpoint/2010/main" val="150849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49" t="4409" r="12619" b="5788"/>
          <a:stretch/>
        </p:blipFill>
        <p:spPr bwMode="auto">
          <a:xfrm>
            <a:off x="1371600" y="776484"/>
            <a:ext cx="6397021" cy="4709916"/>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648200" y="2514600"/>
            <a:ext cx="2438400" cy="304800"/>
          </a:xfrm>
          <a:prstGeom prst="rect">
            <a:avLst/>
          </a:prstGeom>
          <a:noFill/>
          <a:ln w="31750">
            <a:solidFill>
              <a:schemeClr val="accent2">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13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16" y="2057400"/>
            <a:ext cx="8215184" cy="3873691"/>
          </a:xfrm>
        </p:spPr>
        <p:txBody>
          <a:bodyPr>
            <a:normAutofit/>
          </a:bodyPr>
          <a:lstStyle/>
          <a:p>
            <a:r>
              <a:rPr lang="en-US" dirty="0"/>
              <a:t>Inform policy changes for preschool and kindergarten</a:t>
            </a:r>
          </a:p>
          <a:p>
            <a:r>
              <a:rPr lang="en-US" dirty="0"/>
              <a:t>Help make appropriate funding decisions</a:t>
            </a:r>
          </a:p>
          <a:p>
            <a:r>
              <a:rPr lang="en-US" dirty="0"/>
              <a:t>Promote alignment between early childhood programs and elementary schools</a:t>
            </a:r>
          </a:p>
          <a:p>
            <a:r>
              <a:rPr lang="en-US" dirty="0"/>
              <a:t>Guide professional development for teachers and administrators</a:t>
            </a:r>
          </a:p>
          <a:p>
            <a:endParaRPr lang="en-US" dirty="0"/>
          </a:p>
        </p:txBody>
      </p:sp>
      <p:sp>
        <p:nvSpPr>
          <p:cNvPr id="3" name="Title 2"/>
          <p:cNvSpPr>
            <a:spLocks noGrp="1"/>
          </p:cNvSpPr>
          <p:nvPr>
            <p:ph type="title"/>
          </p:nvPr>
        </p:nvSpPr>
        <p:spPr>
          <a:xfrm>
            <a:off x="457200" y="533400"/>
            <a:ext cx="8229600" cy="1143000"/>
          </a:xfrm>
        </p:spPr>
        <p:txBody>
          <a:bodyPr>
            <a:normAutofit fontScale="90000"/>
          </a:bodyPr>
          <a:lstStyle/>
          <a:p>
            <a:pPr algn="ctr"/>
            <a:r>
              <a:rPr lang="en-US" dirty="0"/>
              <a:t>How will the state use the readiness data that is collected?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48200"/>
            <a:ext cx="2466975" cy="1847850"/>
          </a:xfrm>
          <a:prstGeom prst="rect">
            <a:avLst/>
          </a:prstGeom>
        </p:spPr>
      </p:pic>
    </p:spTree>
    <p:extLst>
      <p:ext uri="{BB962C8B-B14F-4D97-AF65-F5344CB8AC3E}">
        <p14:creationId xmlns:p14="http://schemas.microsoft.com/office/powerpoint/2010/main" val="770371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5866" y="1600200"/>
            <a:ext cx="3497334" cy="4525962"/>
          </a:xfrm>
        </p:spPr>
      </p:pic>
      <p:sp>
        <p:nvSpPr>
          <p:cNvPr id="3" name="Title 2"/>
          <p:cNvSpPr>
            <a:spLocks noGrp="1"/>
          </p:cNvSpPr>
          <p:nvPr>
            <p:ph type="title"/>
          </p:nvPr>
        </p:nvSpPr>
        <p:spPr>
          <a:xfrm>
            <a:off x="533400" y="304800"/>
            <a:ext cx="8229600" cy="1143000"/>
          </a:xfrm>
        </p:spPr>
        <p:txBody>
          <a:bodyPr/>
          <a:lstStyle/>
          <a:p>
            <a:pPr algn="ctr"/>
            <a:r>
              <a:rPr lang="en-US" dirty="0" smtClean="0"/>
              <a:t>Illinois School Report Card</a:t>
            </a:r>
            <a:endParaRPr lang="en-US" dirty="0"/>
          </a:p>
        </p:txBody>
      </p:sp>
      <p:sp>
        <p:nvSpPr>
          <p:cNvPr id="5" name="Rectangle 4"/>
          <p:cNvSpPr/>
          <p:nvPr/>
        </p:nvSpPr>
        <p:spPr>
          <a:xfrm>
            <a:off x="2971800" y="1450075"/>
            <a:ext cx="3581400" cy="45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82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919" y="2209800"/>
            <a:ext cx="3513874" cy="2238375"/>
          </a:xfrm>
          <a:prstGeom prst="rect">
            <a:avLst/>
          </a:prstGeom>
        </p:spPr>
      </p:pic>
      <p:sp>
        <p:nvSpPr>
          <p:cNvPr id="9" name="TextBox 8"/>
          <p:cNvSpPr txBox="1"/>
          <p:nvPr/>
        </p:nvSpPr>
        <p:spPr>
          <a:xfrm>
            <a:off x="906213" y="2667000"/>
            <a:ext cx="4952999" cy="2585323"/>
          </a:xfrm>
          <a:prstGeom prst="rect">
            <a:avLst/>
          </a:prstGeom>
          <a:noFill/>
        </p:spPr>
        <p:txBody>
          <a:bodyPr wrap="square" rtlCol="0">
            <a:spAutoFit/>
          </a:bodyPr>
          <a:lstStyle/>
          <a:p>
            <a:pPr marL="285750" indent="-285750">
              <a:buFont typeface="Arial" panose="020B0604020202020204" pitchFamily="34" charset="0"/>
              <a:buChar char="•"/>
            </a:pPr>
            <a:r>
              <a:rPr lang="en-US" sz="2700" dirty="0"/>
              <a:t>Home care</a:t>
            </a:r>
          </a:p>
          <a:p>
            <a:pPr marL="285750" indent="-285750">
              <a:buFont typeface="Arial" panose="020B0604020202020204" pitchFamily="34" charset="0"/>
              <a:buChar char="•"/>
            </a:pPr>
            <a:r>
              <a:rPr lang="en-US" sz="2700" dirty="0"/>
              <a:t>Child care center</a:t>
            </a:r>
          </a:p>
          <a:p>
            <a:pPr marL="285750" indent="-285750">
              <a:buFont typeface="Arial" panose="020B0604020202020204" pitchFamily="34" charset="0"/>
              <a:buChar char="•"/>
            </a:pPr>
            <a:r>
              <a:rPr lang="en-US" sz="2700" dirty="0"/>
              <a:t>Private preschool</a:t>
            </a:r>
          </a:p>
          <a:p>
            <a:pPr marL="285750" indent="-285750">
              <a:buFont typeface="Arial" panose="020B0604020202020204" pitchFamily="34" charset="0"/>
              <a:buChar char="•"/>
            </a:pPr>
            <a:r>
              <a:rPr lang="en-US" sz="2700" dirty="0"/>
              <a:t>Head Start</a:t>
            </a:r>
          </a:p>
          <a:p>
            <a:pPr marL="285750" indent="-285750">
              <a:buFont typeface="Arial" panose="020B0604020202020204" pitchFamily="34" charset="0"/>
              <a:buChar char="•"/>
            </a:pPr>
            <a:r>
              <a:rPr lang="en-US" sz="2700" dirty="0"/>
              <a:t>Preschool for All</a:t>
            </a:r>
          </a:p>
          <a:p>
            <a:pPr marL="285750" indent="-285750">
              <a:buFont typeface="Arial" panose="020B0604020202020204" pitchFamily="34" charset="0"/>
              <a:buChar char="•"/>
            </a:pPr>
            <a:r>
              <a:rPr lang="en-US" sz="2700" dirty="0"/>
              <a:t>Special Education services</a:t>
            </a:r>
          </a:p>
        </p:txBody>
      </p:sp>
      <p:sp>
        <p:nvSpPr>
          <p:cNvPr id="12" name="TextBox 11"/>
          <p:cNvSpPr txBox="1"/>
          <p:nvPr/>
        </p:nvSpPr>
        <p:spPr>
          <a:xfrm>
            <a:off x="906213" y="838200"/>
            <a:ext cx="7620000" cy="954107"/>
          </a:xfrm>
          <a:prstGeom prst="rect">
            <a:avLst/>
          </a:prstGeom>
          <a:noFill/>
        </p:spPr>
        <p:txBody>
          <a:bodyPr wrap="square" rtlCol="0">
            <a:spAutoFit/>
          </a:bodyPr>
          <a:lstStyle/>
          <a:p>
            <a:pPr algn="ctr"/>
            <a:r>
              <a:rPr lang="en-US" sz="2800" dirty="0"/>
              <a:t>Each child enters kindergarten with a wide variety of birth-to-five experiences. </a:t>
            </a:r>
          </a:p>
        </p:txBody>
      </p:sp>
    </p:spTree>
    <p:extLst>
      <p:ext uri="{BB962C8B-B14F-4D97-AF65-F5344CB8AC3E}">
        <p14:creationId xmlns:p14="http://schemas.microsoft.com/office/powerpoint/2010/main" val="152775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2438399"/>
          </a:xfrm>
        </p:spPr>
        <p:txBody>
          <a:bodyPr>
            <a:normAutofit fontScale="92500" lnSpcReduction="10000"/>
          </a:bodyPr>
          <a:lstStyle/>
          <a:p>
            <a:pPr marL="109728" indent="0">
              <a:buNone/>
            </a:pPr>
            <a:endParaRPr lang="en-US" dirty="0"/>
          </a:p>
          <a:p>
            <a:r>
              <a:rPr lang="en-US" dirty="0"/>
              <a:t>Not all children attend a state funded preschool program, where state data could be collected.</a:t>
            </a:r>
          </a:p>
          <a:p>
            <a:pPr marL="109728" indent="0">
              <a:buNone/>
            </a:pPr>
            <a:endParaRPr lang="en-US" dirty="0"/>
          </a:p>
          <a:p>
            <a:r>
              <a:rPr lang="en-US" dirty="0"/>
              <a:t>98% of eligible kindergarten students do attend kindergarten</a:t>
            </a:r>
          </a:p>
          <a:p>
            <a:endParaRPr lang="en-US" dirty="0"/>
          </a:p>
        </p:txBody>
      </p:sp>
      <p:sp>
        <p:nvSpPr>
          <p:cNvPr id="3" name="Title 2"/>
          <p:cNvSpPr>
            <a:spLocks noGrp="1"/>
          </p:cNvSpPr>
          <p:nvPr>
            <p:ph type="title"/>
          </p:nvPr>
        </p:nvSpPr>
        <p:spPr>
          <a:xfrm>
            <a:off x="533400" y="533400"/>
            <a:ext cx="8229600" cy="1143000"/>
          </a:xfrm>
        </p:spPr>
        <p:txBody>
          <a:bodyPr>
            <a:normAutofit fontScale="90000"/>
          </a:bodyPr>
          <a:lstStyle/>
          <a:p>
            <a:r>
              <a:rPr lang="en-US" dirty="0"/>
              <a:t>Why not collect readiness data in preschool?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962400"/>
            <a:ext cx="2895600" cy="2171701"/>
          </a:xfrm>
          <a:prstGeom prst="rect">
            <a:avLst/>
          </a:prstGeom>
        </p:spPr>
      </p:pic>
    </p:spTree>
    <p:extLst>
      <p:ext uri="{BB962C8B-B14F-4D97-AF65-F5344CB8AC3E}">
        <p14:creationId xmlns:p14="http://schemas.microsoft.com/office/powerpoint/2010/main" val="1407365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fontScale="90000"/>
          </a:bodyPr>
          <a:lstStyle/>
          <a:p>
            <a:r>
              <a:rPr lang="en-US" dirty="0" smtClean="0"/>
              <a:t>Preschool For All (PFA) assessment requirements:</a:t>
            </a:r>
            <a:endParaRPr lang="en-US" dirty="0"/>
          </a:p>
        </p:txBody>
      </p:sp>
      <p:sp>
        <p:nvSpPr>
          <p:cNvPr id="4" name="TextBox 3"/>
          <p:cNvSpPr txBox="1"/>
          <p:nvPr/>
        </p:nvSpPr>
        <p:spPr>
          <a:xfrm>
            <a:off x="762000" y="2057400"/>
            <a:ext cx="7620000" cy="3416320"/>
          </a:xfrm>
          <a:prstGeom prst="rect">
            <a:avLst/>
          </a:prstGeom>
          <a:noFill/>
        </p:spPr>
        <p:txBody>
          <a:bodyPr wrap="square" rtlCol="0">
            <a:spAutoFit/>
          </a:bodyPr>
          <a:lstStyle/>
          <a:p>
            <a:r>
              <a:rPr lang="en-US" b="1" dirty="0" smtClean="0"/>
              <a:t>Item 12 on the Compliance Checklist states:</a:t>
            </a:r>
          </a:p>
          <a:p>
            <a:r>
              <a:rPr lang="en-US" i="1" dirty="0" smtClean="0"/>
              <a:t>The </a:t>
            </a:r>
            <a:r>
              <a:rPr lang="en-US" i="1" dirty="0"/>
              <a:t>program utilizes an appropriate research-based authentic assessment system that aligns with the curriculum and documents children’s progress over time with measurable outcomes. </a:t>
            </a:r>
            <a:endParaRPr lang="en-US" i="1" dirty="0" smtClean="0"/>
          </a:p>
          <a:p>
            <a:pPr marL="285750" indent="-285750">
              <a:buFont typeface="Arial" panose="020B0604020202020204" pitchFamily="34" charset="0"/>
              <a:buChar char="•"/>
            </a:pPr>
            <a:r>
              <a:rPr lang="en-US" dirty="0" smtClean="0"/>
              <a:t>Portfolios</a:t>
            </a:r>
          </a:p>
          <a:p>
            <a:pPr marL="285750" indent="-285750">
              <a:buFont typeface="Arial" panose="020B0604020202020204" pitchFamily="34" charset="0"/>
              <a:buChar char="•"/>
            </a:pPr>
            <a:r>
              <a:rPr lang="en-US" dirty="0" smtClean="0"/>
              <a:t>Regular ongoing observations of children in typical daily classroom activities</a:t>
            </a:r>
          </a:p>
          <a:p>
            <a:pPr marL="285750" indent="-285750">
              <a:buFont typeface="Arial" panose="020B0604020202020204" pitchFamily="34" charset="0"/>
              <a:buChar char="•"/>
            </a:pPr>
            <a:r>
              <a:rPr lang="en-US" dirty="0" smtClean="0"/>
              <a:t>Aligned to the Early Learning and Development Standards</a:t>
            </a:r>
          </a:p>
          <a:p>
            <a:pPr marL="285750" indent="-285750">
              <a:buFont typeface="Arial" panose="020B0604020202020204" pitchFamily="34" charset="0"/>
              <a:buChar char="•"/>
            </a:pPr>
            <a:r>
              <a:rPr lang="en-US" dirty="0" smtClean="0"/>
              <a:t>Research-based developmental checklist that measures progress over time</a:t>
            </a:r>
          </a:p>
          <a:p>
            <a:pPr marL="285750" indent="-285750">
              <a:buFont typeface="Arial" panose="020B0604020202020204" pitchFamily="34" charset="0"/>
              <a:buChar char="•"/>
            </a:pPr>
            <a:r>
              <a:rPr lang="en-US" dirty="0" smtClean="0"/>
              <a:t>Summary report that is shared with parents.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51715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1953</TotalTime>
  <Words>1720</Words>
  <Application>Microsoft Office PowerPoint</Application>
  <PresentationFormat>On-screen Show (4:3)</PresentationFormat>
  <Paragraphs>198</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Lucida Sans Unicode</vt:lpstr>
      <vt:lpstr>Verdana</vt:lpstr>
      <vt:lpstr>Wingdings 2</vt:lpstr>
      <vt:lpstr>Wingdings 3</vt:lpstr>
      <vt:lpstr>Concourse</vt:lpstr>
      <vt:lpstr>Observational Assessment and the Kindergarten Individual Development Survey (KIDS)</vt:lpstr>
      <vt:lpstr>Who is in the room?</vt:lpstr>
      <vt:lpstr>PowerPoint Presentation</vt:lpstr>
      <vt:lpstr>PowerPoint Presentation</vt:lpstr>
      <vt:lpstr>How will the state use the readiness data that is collected?</vt:lpstr>
      <vt:lpstr>Illinois School Report Card</vt:lpstr>
      <vt:lpstr>PowerPoint Presentation</vt:lpstr>
      <vt:lpstr>Why not collect readiness data in preschool?</vt:lpstr>
      <vt:lpstr>Preschool For All (PFA) assessment requirements:</vt:lpstr>
      <vt:lpstr>Examples of research-based assessment systems that meet these requirements:</vt:lpstr>
      <vt:lpstr>Kindergarten Individual Development Survey (KIDS)</vt:lpstr>
      <vt:lpstr>PowerPoint Presentation</vt:lpstr>
      <vt:lpstr>WSS-IELDS-KIDS Assessment Continuum </vt:lpstr>
      <vt:lpstr>What is already being done?</vt:lpstr>
      <vt:lpstr>Where is Illinois in the process of implementing KIDS?</vt:lpstr>
      <vt:lpstr>Valley View KIDS Implementation</vt:lpstr>
      <vt:lpstr>Valley View KIDS Implementation</vt:lpstr>
      <vt:lpstr>Valley View KIDS Implementation</vt:lpstr>
      <vt:lpstr>Valley View KIDS Implementation</vt:lpstr>
      <vt:lpstr>Valley View KIDS Implementation</vt:lpstr>
      <vt:lpstr>Valley View KIDS Implementation</vt:lpstr>
      <vt:lpstr>Valley View KIDS Implementation</vt:lpstr>
      <vt:lpstr>Valley View KIDS Implementation</vt:lpstr>
      <vt:lpstr>Valley View KIDS Implementation</vt:lpstr>
      <vt:lpstr>Questions, Comments,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Readiness? What do preschool programs need to know?</dc:title>
  <dc:creator>BURGETT MARGARET</dc:creator>
  <cp:lastModifiedBy>Rothkopf, Elizabeth</cp:lastModifiedBy>
  <cp:revision>132</cp:revision>
  <dcterms:created xsi:type="dcterms:W3CDTF">2016-02-16T14:59:52Z</dcterms:created>
  <dcterms:modified xsi:type="dcterms:W3CDTF">2016-06-14T04:21:18Z</dcterms:modified>
</cp:coreProperties>
</file>