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Lst>
  <p:notesMasterIdLst>
    <p:notesMasterId r:id="rId19"/>
  </p:notesMasterIdLst>
  <p:handoutMasterIdLst>
    <p:handoutMasterId r:id="rId20"/>
  </p:handoutMasterIdLst>
  <p:sldIdLst>
    <p:sldId id="256" r:id="rId2"/>
    <p:sldId id="293" r:id="rId3"/>
    <p:sldId id="325" r:id="rId4"/>
    <p:sldId id="336" r:id="rId5"/>
    <p:sldId id="257" r:id="rId6"/>
    <p:sldId id="338" r:id="rId7"/>
    <p:sldId id="327" r:id="rId8"/>
    <p:sldId id="310" r:id="rId9"/>
    <p:sldId id="262" r:id="rId10"/>
    <p:sldId id="263" r:id="rId11"/>
    <p:sldId id="264" r:id="rId12"/>
    <p:sldId id="322" r:id="rId13"/>
    <p:sldId id="333" r:id="rId14"/>
    <p:sldId id="342" r:id="rId15"/>
    <p:sldId id="341" r:id="rId16"/>
    <p:sldId id="285" r:id="rId17"/>
    <p:sldId id="271" r:id="rId18"/>
  </p:sldIdLst>
  <p:sldSz cx="9144000" cy="6858000" type="screen4x3"/>
  <p:notesSz cx="7019925" cy="9305925"/>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1">
          <p15:clr>
            <a:srgbClr val="A4A3A4"/>
          </p15:clr>
        </p15:guide>
        <p15:guide id="2" pos="221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g Hall" initials="GH" lastIdx="17" clrIdx="0"/>
  <p:cmAuthor id="1" name="Sarah S. Smith" initials="SSS" lastIdx="1" clrIdx="1"/>
  <p:cmAuthor id="2" name="Sue" initials="S"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0399" autoAdjust="0"/>
  </p:normalViewPr>
  <p:slideViewPr>
    <p:cSldViewPr>
      <p:cViewPr>
        <p:scale>
          <a:sx n="70" d="100"/>
          <a:sy n="70" d="100"/>
        </p:scale>
        <p:origin x="744" y="-162"/>
      </p:cViewPr>
      <p:guideLst>
        <p:guide orient="horz" pos="2160"/>
        <p:guide pos="2880"/>
      </p:guideLst>
    </p:cSldViewPr>
  </p:slideViewPr>
  <p:outlineViewPr>
    <p:cViewPr>
      <p:scale>
        <a:sx n="33" d="100"/>
        <a:sy n="33" d="100"/>
      </p:scale>
      <p:origin x="139"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66" d="100"/>
          <a:sy n="66" d="100"/>
        </p:scale>
        <p:origin x="-2736" y="-96"/>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44035" name="Rectangle 3"/>
          <p:cNvSpPr>
            <a:spLocks noGrp="1" noChangeArrowheads="1"/>
          </p:cNvSpPr>
          <p:nvPr>
            <p:ph type="dt" sz="quarter" idx="1"/>
          </p:nvPr>
        </p:nvSpPr>
        <p:spPr bwMode="auto">
          <a:xfrm>
            <a:off x="3976688"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44036" name="Rectangle 4"/>
          <p:cNvSpPr>
            <a:spLocks noGrp="1" noChangeArrowheads="1"/>
          </p:cNvSpPr>
          <p:nvPr>
            <p:ph type="ftr" sz="quarter" idx="2"/>
          </p:nvPr>
        </p:nvSpPr>
        <p:spPr bwMode="auto">
          <a:xfrm>
            <a:off x="0"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44037" name="Rectangle 5"/>
          <p:cNvSpPr>
            <a:spLocks noGrp="1" noChangeArrowheads="1"/>
          </p:cNvSpPr>
          <p:nvPr>
            <p:ph type="sldNum" sz="quarter" idx="3"/>
          </p:nvPr>
        </p:nvSpPr>
        <p:spPr bwMode="auto">
          <a:xfrm>
            <a:off x="3976688"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gn="r" eaLnBrk="1" hangingPunct="1">
              <a:defRPr sz="1200">
                <a:latin typeface="Arial" charset="0"/>
                <a:cs typeface="+mn-cs"/>
              </a:defRPr>
            </a:lvl1pPr>
          </a:lstStyle>
          <a:p>
            <a:pPr>
              <a:defRPr/>
            </a:pPr>
            <a:fld id="{0BD3E06F-000D-455C-BEF4-AA7040A4D18D}" type="slidenum">
              <a:rPr lang="en-US"/>
              <a:pPr>
                <a:defRPr/>
              </a:pPr>
              <a:t>‹#›</a:t>
            </a:fld>
            <a:endParaRPr lang="en-US"/>
          </a:p>
        </p:txBody>
      </p:sp>
    </p:spTree>
    <p:extLst>
      <p:ext uri="{BB962C8B-B14F-4D97-AF65-F5344CB8AC3E}">
        <p14:creationId xmlns:p14="http://schemas.microsoft.com/office/powerpoint/2010/main" val="3865453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976688" y="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4275" y="698500"/>
            <a:ext cx="4651375" cy="34893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701675" y="4419600"/>
            <a:ext cx="5616575"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976688" y="8839200"/>
            <a:ext cx="304165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287" tIns="46644" rIns="93287" bIns="46644" numCol="1" anchor="b" anchorCtr="0" compatLnSpc="1">
            <a:prstTxWarp prst="textNoShape">
              <a:avLst/>
            </a:prstTxWarp>
          </a:bodyPr>
          <a:lstStyle>
            <a:lvl1pPr algn="r" eaLnBrk="1" hangingPunct="1">
              <a:defRPr sz="1200">
                <a:latin typeface="Arial" charset="0"/>
                <a:cs typeface="+mn-cs"/>
              </a:defRPr>
            </a:lvl1pPr>
          </a:lstStyle>
          <a:p>
            <a:pPr>
              <a:defRPr/>
            </a:pPr>
            <a:fld id="{0B61F587-64B7-4BE8-B605-08DA37791391}" type="slidenum">
              <a:rPr lang="en-US"/>
              <a:pPr>
                <a:defRPr/>
              </a:pPr>
              <a:t>‹#›</a:t>
            </a:fld>
            <a:endParaRPr lang="en-US"/>
          </a:p>
        </p:txBody>
      </p:sp>
    </p:spTree>
    <p:extLst>
      <p:ext uri="{BB962C8B-B14F-4D97-AF65-F5344CB8AC3E}">
        <p14:creationId xmlns:p14="http://schemas.microsoft.com/office/powerpoint/2010/main" val="16686991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B7BA7066-C5D2-4D04-BE14-6192244A738D}" type="slidenum">
              <a:rPr lang="en-US" smtClean="0">
                <a:latin typeface="Arial" charset="0"/>
              </a:rPr>
              <a:pPr eaLnBrk="1" hangingPunct="1"/>
              <a:t>1</a:t>
            </a:fld>
            <a:endParaRPr lang="en-US" smtClean="0">
              <a:latin typeface="Arial" charset="0"/>
            </a:endParaRPr>
          </a:p>
        </p:txBody>
      </p:sp>
      <p:sp>
        <p:nvSpPr>
          <p:cNvPr id="27651" name="Rectangle 2"/>
          <p:cNvSpPr>
            <a:spLocks noGrp="1" noRot="1" noChangeAspect="1" noChangeArrowheads="1" noTextEdit="1"/>
          </p:cNvSpPr>
          <p:nvPr>
            <p:ph type="sldImg"/>
          </p:nvPr>
        </p:nvSpPr>
        <p:spPr>
          <a:xfrm>
            <a:off x="1185863" y="698500"/>
            <a:ext cx="4651375" cy="3489325"/>
          </a:xfrm>
          <a:ln/>
        </p:spPr>
      </p:sp>
      <p:sp>
        <p:nvSpPr>
          <p:cNvPr id="27652" name="Rectangle 3"/>
          <p:cNvSpPr>
            <a:spLocks noGrp="1" noChangeArrowheads="1"/>
          </p:cNvSpPr>
          <p:nvPr>
            <p:ph type="body" idx="1"/>
          </p:nvPr>
        </p:nvSpPr>
        <p:spPr>
          <a:noFill/>
        </p:spPr>
        <p:txBody>
          <a:bodyPr/>
          <a:lstStyle/>
          <a:p>
            <a:pPr eaLnBrk="1" hangingPunct="1"/>
            <a:endParaRPr lang="en-US" baseline="0" dirty="0" smtClean="0"/>
          </a:p>
          <a:p>
            <a:pPr eaLnBrk="1" hangingPunct="1"/>
            <a:r>
              <a:rPr lang="en-US" baseline="0" dirty="0" smtClean="0"/>
              <a:t>First some background on the Federation – the Federation for Community Schools is a state-wide organization dedicated to changing public policy to support community schools, identifying funding to support community schools, and providing resources and supports to develop highest-quality community schools across Illinois.</a:t>
            </a:r>
          </a:p>
        </p:txBody>
      </p:sp>
    </p:spTree>
    <p:extLst>
      <p:ext uri="{BB962C8B-B14F-4D97-AF65-F5344CB8AC3E}">
        <p14:creationId xmlns:p14="http://schemas.microsoft.com/office/powerpoint/2010/main" val="1514502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66815B36-1D89-49E0-B9FA-B003DEBBAC4F}" type="slidenum">
              <a:rPr lang="en-US" smtClean="0">
                <a:latin typeface="Arial" charset="0"/>
              </a:rPr>
              <a:pPr eaLnBrk="1" hangingPunct="1"/>
              <a:t>10</a:t>
            </a:fld>
            <a:endParaRPr lang="en-US" smtClean="0">
              <a:latin typeface="Arial" charset="0"/>
            </a:endParaRPr>
          </a:p>
        </p:txBody>
      </p:sp>
      <p:sp>
        <p:nvSpPr>
          <p:cNvPr id="33795" name="Rectangle 2"/>
          <p:cNvSpPr>
            <a:spLocks noGrp="1" noRot="1" noChangeAspect="1" noChangeArrowheads="1" noTextEdit="1"/>
          </p:cNvSpPr>
          <p:nvPr>
            <p:ph type="sldImg"/>
          </p:nvPr>
        </p:nvSpPr>
        <p:spPr>
          <a:xfrm>
            <a:off x="1185863" y="698500"/>
            <a:ext cx="4651375" cy="3489325"/>
          </a:xfrm>
          <a:ln/>
        </p:spPr>
      </p:sp>
      <p:sp>
        <p:nvSpPr>
          <p:cNvPr id="33796" name="Rectangle 3"/>
          <p:cNvSpPr>
            <a:spLocks noGrp="1" noChangeArrowheads="1"/>
          </p:cNvSpPr>
          <p:nvPr>
            <p:ph type="body" idx="1"/>
          </p:nvPr>
        </p:nvSpPr>
        <p:spPr>
          <a:noFill/>
        </p:spPr>
        <p:txBody>
          <a:bodyPr/>
          <a:lstStyle/>
          <a:p>
            <a:pPr lvl="1" eaLnBrk="1" hangingPunct="1"/>
            <a:r>
              <a:rPr lang="en-US" sz="1200" dirty="0" smtClean="0"/>
              <a:t>** Again, we might add that these conversation</a:t>
            </a:r>
            <a:r>
              <a:rPr lang="en-US" sz="1200" baseline="0" dirty="0" smtClean="0"/>
              <a:t>s are still in process. Many of these stakeholders are at the table, but several are not.</a:t>
            </a:r>
          </a:p>
          <a:p>
            <a:pPr lvl="1" eaLnBrk="1" hangingPunct="1"/>
            <a:endParaRPr lang="en-US" sz="1200" dirty="0" smtClean="0"/>
          </a:p>
          <a:p>
            <a:pPr lvl="1" eaLnBrk="1" hangingPunct="1"/>
            <a:r>
              <a:rPr lang="en-US" sz="1200" dirty="0" smtClean="0"/>
              <a:t>A community school brings</a:t>
            </a:r>
            <a:r>
              <a:rPr lang="en-US" sz="1200" dirty="0" smtClean="0">
                <a:solidFill>
                  <a:schemeClr val="tx2"/>
                </a:solidFill>
              </a:rPr>
              <a:t> </a:t>
            </a:r>
            <a:r>
              <a:rPr lang="en-US" sz="1200" dirty="0" smtClean="0"/>
              <a:t>together all of the stakeholders who play pivotal roles in students’ success in school and life.  </a:t>
            </a:r>
          </a:p>
          <a:p>
            <a:pPr lvl="1" eaLnBrk="1" hangingPunct="1"/>
            <a:r>
              <a:rPr lang="en-US" sz="1200" dirty="0" smtClean="0"/>
              <a:t>By working together towards one common goal (or shared vision)– the success of children – stakeholders drive the transition from a school into a community school.</a:t>
            </a:r>
          </a:p>
          <a:p>
            <a:pPr lvl="1" eaLnBrk="1" hangingPunct="1"/>
            <a:endParaRPr lang="en-US" sz="1200" dirty="0" smtClean="0"/>
          </a:p>
          <a:p>
            <a:pPr lvl="1" eaLnBrk="1" hangingPunct="1"/>
            <a:r>
              <a:rPr lang="en-US" sz="1200" dirty="0" smtClean="0"/>
              <a:t>One example of how these stakeholders</a:t>
            </a:r>
            <a:r>
              <a:rPr lang="en-US" sz="1200" baseline="0" dirty="0" smtClean="0"/>
              <a:t> are organized to work together is through the community school advisory board. </a:t>
            </a:r>
          </a:p>
          <a:p>
            <a:pPr lvl="1" eaLnBrk="1" hangingPunct="1"/>
            <a:endParaRPr lang="en-US" sz="1200" baseline="0" dirty="0" smtClean="0"/>
          </a:p>
          <a:p>
            <a:pPr lvl="1" eaLnBrk="1" hangingPunct="1"/>
            <a:r>
              <a:rPr lang="en-US" sz="1200" baseline="0" dirty="0" smtClean="0"/>
              <a:t>Broad representation from the school, community, and families.</a:t>
            </a:r>
            <a:endParaRPr lang="en-US" sz="1200" dirty="0" smtClean="0"/>
          </a:p>
        </p:txBody>
      </p:sp>
    </p:spTree>
    <p:extLst>
      <p:ext uri="{BB962C8B-B14F-4D97-AF65-F5344CB8AC3E}">
        <p14:creationId xmlns:p14="http://schemas.microsoft.com/office/powerpoint/2010/main" val="2532802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BC735904-2CB5-4694-B0E7-B627F6B50764}" type="slidenum">
              <a:rPr lang="en-US" smtClean="0">
                <a:latin typeface="Arial" charset="0"/>
              </a:rPr>
              <a:pPr eaLnBrk="1" hangingPunct="1"/>
              <a:t>11</a:t>
            </a:fld>
            <a:endParaRPr lang="en-US" smtClean="0">
              <a:latin typeface="Arial" charset="0"/>
            </a:endParaRPr>
          </a:p>
        </p:txBody>
      </p:sp>
      <p:sp>
        <p:nvSpPr>
          <p:cNvPr id="34819" name="Rectangle 2"/>
          <p:cNvSpPr>
            <a:spLocks noGrp="1" noRot="1" noChangeAspect="1" noChangeArrowheads="1" noTextEdit="1"/>
          </p:cNvSpPr>
          <p:nvPr>
            <p:ph type="sldImg"/>
          </p:nvPr>
        </p:nvSpPr>
        <p:spPr>
          <a:xfrm>
            <a:off x="1185863" y="698500"/>
            <a:ext cx="4651375" cy="3489325"/>
          </a:xfrm>
          <a:ln/>
        </p:spPr>
      </p:sp>
      <p:sp>
        <p:nvSpPr>
          <p:cNvPr id="34820" name="Rectangle 3"/>
          <p:cNvSpPr>
            <a:spLocks noGrp="1" noChangeArrowheads="1"/>
          </p:cNvSpPr>
          <p:nvPr>
            <p:ph type="body" idx="1"/>
          </p:nvPr>
        </p:nvSpPr>
        <p:spPr>
          <a:noFill/>
        </p:spPr>
        <p:txBody>
          <a:bodyPr/>
          <a:lstStyle/>
          <a:p>
            <a:pPr lvl="1" eaLnBrk="1" hangingPunct="1"/>
            <a:r>
              <a:rPr lang="en-US" sz="1200" dirty="0" smtClean="0"/>
              <a:t>There are many resources available to support the successful growth and development of children – but these resources are often scattered, and go either under-utilized</a:t>
            </a:r>
            <a:r>
              <a:rPr lang="en-US" sz="1200" baseline="0" dirty="0" smtClean="0"/>
              <a:t> or un-utilized</a:t>
            </a:r>
            <a:r>
              <a:rPr lang="en-US" sz="1200" dirty="0" smtClean="0"/>
              <a:t>.</a:t>
            </a:r>
          </a:p>
          <a:p>
            <a:pPr lvl="1" eaLnBrk="1" hangingPunct="1"/>
            <a:r>
              <a:rPr lang="en-US" sz="1200" dirty="0" smtClean="0"/>
              <a:t>  </a:t>
            </a:r>
          </a:p>
          <a:p>
            <a:pPr lvl="1" eaLnBrk="1" hangingPunct="1"/>
            <a:r>
              <a:rPr lang="en-US" sz="1200" dirty="0" smtClean="0"/>
              <a:t>The community school’s director serves the function as a resource coordinator, identifying needs and linking the resources in the community to the students, parents, and community members that need them most.</a:t>
            </a:r>
            <a:r>
              <a:rPr lang="en-US" sz="1200" baseline="0" dirty="0" smtClean="0"/>
              <a:t> </a:t>
            </a:r>
            <a:r>
              <a:rPr lang="en-US" sz="1200" dirty="0" smtClean="0"/>
              <a:t> </a:t>
            </a:r>
          </a:p>
          <a:p>
            <a:pPr lvl="1" eaLnBrk="1" hangingPunct="1"/>
            <a:endParaRPr lang="en-US" sz="1200" dirty="0" smtClean="0"/>
          </a:p>
          <a:p>
            <a:pPr lvl="1" eaLnBrk="1" hangingPunct="1"/>
            <a:r>
              <a:rPr lang="en-US" sz="1200" dirty="0" smtClean="0"/>
              <a:t>Community schools coordinate the access to necessary resources by creating meaningful partnerships and linkages between the school and community-based organizations and resources.  </a:t>
            </a:r>
          </a:p>
          <a:p>
            <a:pPr lvl="1" eaLnBrk="1" hangingPunct="1"/>
            <a:endParaRPr lang="en-US" sz="1200" dirty="0" smtClean="0"/>
          </a:p>
          <a:p>
            <a:pPr lvl="1" eaLnBrk="1" hangingPunct="1"/>
            <a:r>
              <a:rPr lang="en-US" sz="1200" dirty="0" smtClean="0"/>
              <a:t>This coordination means that previously un-or-under-utilized resources are brought to bear on student and adult needs, thereby maximizing existing investments in community-based supports. </a:t>
            </a:r>
          </a:p>
          <a:p>
            <a:pPr lvl="1" eaLnBrk="1" hangingPunct="1"/>
            <a:endParaRPr lang="en-US" sz="1200" dirty="0" smtClean="0"/>
          </a:p>
          <a:p>
            <a:pPr lvl="1" eaLnBrk="1" hangingPunct="1"/>
            <a:r>
              <a:rPr lang="en-US" sz="1200" dirty="0" smtClean="0"/>
              <a:t>I also look at this part of the work as being critical to ensuring strong transitions</a:t>
            </a:r>
            <a:r>
              <a:rPr lang="en-US" sz="1200" baseline="0" dirty="0" smtClean="0"/>
              <a:t> for students and families – how are community schools creating intentional connections to early learning? Ensuring that the youngest members of families are connecting to early learning opportunities? </a:t>
            </a:r>
            <a:endParaRPr lang="en-US" sz="1200" dirty="0" smtClean="0"/>
          </a:p>
          <a:p>
            <a:pPr lvl="1" eaLnBrk="1" hangingPunct="1"/>
            <a:endParaRPr lang="en-US" sz="1800" dirty="0" smtClean="0"/>
          </a:p>
        </p:txBody>
      </p:sp>
    </p:spTree>
    <p:extLst>
      <p:ext uri="{BB962C8B-B14F-4D97-AF65-F5344CB8AC3E}">
        <p14:creationId xmlns:p14="http://schemas.microsoft.com/office/powerpoint/2010/main" val="3425051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CRISIS – GARFIELD/TREWYN</a:t>
            </a:r>
          </a:p>
          <a:p>
            <a:endParaRPr lang="en-US" dirty="0" smtClean="0"/>
          </a:p>
          <a:p>
            <a:r>
              <a:rPr lang="en-US" dirty="0" smtClean="0"/>
              <a:t>Focus</a:t>
            </a:r>
            <a:r>
              <a:rPr lang="en-US" baseline="0" dirty="0" smtClean="0"/>
              <a:t> is on comprehensiveness of services – not one-off (usually), not “plug and play,” but a coordinated effort to weave together the supports necessary to address the complex challenges that students and families face. </a:t>
            </a:r>
            <a:endParaRPr lang="en-US" dirty="0"/>
          </a:p>
        </p:txBody>
      </p:sp>
      <p:sp>
        <p:nvSpPr>
          <p:cNvPr id="4" name="Slide Number Placeholder 3"/>
          <p:cNvSpPr>
            <a:spLocks noGrp="1"/>
          </p:cNvSpPr>
          <p:nvPr>
            <p:ph type="sldNum" sz="quarter" idx="10"/>
          </p:nvPr>
        </p:nvSpPr>
        <p:spPr/>
        <p:txBody>
          <a:bodyPr/>
          <a:lstStyle/>
          <a:p>
            <a:pPr>
              <a:defRPr/>
            </a:pPr>
            <a:fld id="{0B61F587-64B7-4BE8-B605-08DA37791391}" type="slidenum">
              <a:rPr lang="en-US" smtClean="0"/>
              <a:pPr>
                <a:defRPr/>
              </a:pPr>
              <a:t>12</a:t>
            </a:fld>
            <a:endParaRPr lang="en-US"/>
          </a:p>
        </p:txBody>
      </p:sp>
    </p:spTree>
    <p:extLst>
      <p:ext uri="{BB962C8B-B14F-4D97-AF65-F5344CB8AC3E}">
        <p14:creationId xmlns:p14="http://schemas.microsoft.com/office/powerpoint/2010/main" val="564523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it important?</a:t>
            </a:r>
          </a:p>
          <a:p>
            <a:r>
              <a:rPr lang="en-US" dirty="0" smtClean="0"/>
              <a:t>What</a:t>
            </a:r>
            <a:r>
              <a:rPr lang="en-US" baseline="0" dirty="0" smtClean="0"/>
              <a:t> are we asking schools, teachers, students to do?</a:t>
            </a:r>
          </a:p>
          <a:p>
            <a:r>
              <a:rPr lang="en-US" baseline="0" dirty="0" smtClean="0"/>
              <a:t>Think it through – how effective would any of us be as teachers? As learners? What if YOU were expected to know how to do absolutely everything that any job in your organization requires….? Without any support?</a:t>
            </a:r>
            <a:endParaRPr lang="en-US" dirty="0"/>
          </a:p>
        </p:txBody>
      </p:sp>
      <p:sp>
        <p:nvSpPr>
          <p:cNvPr id="4" name="Slide Number Placeholder 3"/>
          <p:cNvSpPr>
            <a:spLocks noGrp="1"/>
          </p:cNvSpPr>
          <p:nvPr>
            <p:ph type="sldNum" sz="quarter" idx="10"/>
          </p:nvPr>
        </p:nvSpPr>
        <p:spPr/>
        <p:txBody>
          <a:bodyPr/>
          <a:lstStyle/>
          <a:p>
            <a:pPr>
              <a:defRPr/>
            </a:pPr>
            <a:fld id="{0B61F587-64B7-4BE8-B605-08DA37791391}" type="slidenum">
              <a:rPr lang="en-US" smtClean="0"/>
              <a:pPr>
                <a:defRPr/>
              </a:pPr>
              <a:t>13</a:t>
            </a:fld>
            <a:endParaRPr lang="en-US"/>
          </a:p>
        </p:txBody>
      </p:sp>
    </p:spTree>
    <p:extLst>
      <p:ext uri="{BB962C8B-B14F-4D97-AF65-F5344CB8AC3E}">
        <p14:creationId xmlns:p14="http://schemas.microsoft.com/office/powerpoint/2010/main" val="510370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B61F587-64B7-4BE8-B605-08DA37791391}" type="slidenum">
              <a:rPr lang="en-US" smtClean="0"/>
              <a:pPr>
                <a:defRPr/>
              </a:pPr>
              <a:t>14</a:t>
            </a:fld>
            <a:endParaRPr lang="en-US"/>
          </a:p>
        </p:txBody>
      </p:sp>
    </p:spTree>
    <p:extLst>
      <p:ext uri="{BB962C8B-B14F-4D97-AF65-F5344CB8AC3E}">
        <p14:creationId xmlns:p14="http://schemas.microsoft.com/office/powerpoint/2010/main" val="3725602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B61F587-64B7-4BE8-B605-08DA37791391}" type="slidenum">
              <a:rPr lang="en-US" smtClean="0"/>
              <a:pPr>
                <a:defRPr/>
              </a:pPr>
              <a:t>15</a:t>
            </a:fld>
            <a:endParaRPr lang="en-US"/>
          </a:p>
        </p:txBody>
      </p:sp>
    </p:spTree>
    <p:extLst>
      <p:ext uri="{BB962C8B-B14F-4D97-AF65-F5344CB8AC3E}">
        <p14:creationId xmlns:p14="http://schemas.microsoft.com/office/powerpoint/2010/main" val="3387258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a:t>
            </a:r>
          </a:p>
          <a:p>
            <a:endParaRPr lang="en-US" dirty="0" smtClean="0"/>
          </a:p>
          <a:p>
            <a:r>
              <a:rPr lang="en-US" dirty="0" smtClean="0"/>
              <a:t>Upcoming trainings, get involved,</a:t>
            </a:r>
            <a:r>
              <a:rPr lang="en-US" baseline="0" dirty="0" smtClean="0"/>
              <a:t> sign up for our newsletter</a:t>
            </a:r>
          </a:p>
          <a:p>
            <a:r>
              <a:rPr lang="en-US" baseline="0" dirty="0" smtClean="0"/>
              <a:t>Coalition conference April 4-6</a:t>
            </a:r>
            <a:endParaRPr lang="en-US" dirty="0"/>
          </a:p>
        </p:txBody>
      </p:sp>
      <p:sp>
        <p:nvSpPr>
          <p:cNvPr id="4" name="Slide Number Placeholder 3"/>
          <p:cNvSpPr>
            <a:spLocks noGrp="1"/>
          </p:cNvSpPr>
          <p:nvPr>
            <p:ph type="sldNum" sz="quarter" idx="10"/>
          </p:nvPr>
        </p:nvSpPr>
        <p:spPr/>
        <p:txBody>
          <a:bodyPr/>
          <a:lstStyle/>
          <a:p>
            <a:pPr>
              <a:defRPr/>
            </a:pPr>
            <a:fld id="{0B61F587-64B7-4BE8-B605-08DA37791391}" type="slidenum">
              <a:rPr lang="en-US" smtClean="0"/>
              <a:pPr>
                <a:defRPr/>
              </a:pPr>
              <a:t>16</a:t>
            </a:fld>
            <a:endParaRPr lang="en-US"/>
          </a:p>
        </p:txBody>
      </p:sp>
    </p:spTree>
    <p:extLst>
      <p:ext uri="{BB962C8B-B14F-4D97-AF65-F5344CB8AC3E}">
        <p14:creationId xmlns:p14="http://schemas.microsoft.com/office/powerpoint/2010/main" val="3405047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EE8120C9-C415-4ADB-9A12-A65F65CB7E1F}" type="slidenum">
              <a:rPr lang="en-US" smtClean="0">
                <a:latin typeface="Arial" charset="0"/>
              </a:rPr>
              <a:pPr eaLnBrk="1" hangingPunct="1"/>
              <a:t>17</a:t>
            </a:fld>
            <a:endParaRPr lang="en-US" smtClean="0">
              <a:latin typeface="Arial" charset="0"/>
            </a:endParaRPr>
          </a:p>
        </p:txBody>
      </p:sp>
      <p:sp>
        <p:nvSpPr>
          <p:cNvPr id="46083" name="Rectangle 2"/>
          <p:cNvSpPr>
            <a:spLocks noGrp="1" noRot="1" noChangeAspect="1" noChangeArrowheads="1" noTextEdit="1"/>
          </p:cNvSpPr>
          <p:nvPr>
            <p:ph type="sldImg"/>
          </p:nvPr>
        </p:nvSpPr>
        <p:spPr>
          <a:xfrm>
            <a:off x="1185863" y="698500"/>
            <a:ext cx="4651375" cy="3489325"/>
          </a:xfrm>
          <a:ln/>
        </p:spPr>
      </p:sp>
      <p:sp>
        <p:nvSpPr>
          <p:cNvPr id="4608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046995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B61F587-64B7-4BE8-B605-08DA37791391}" type="slidenum">
              <a:rPr lang="en-US" smtClean="0"/>
              <a:pPr>
                <a:defRPr/>
              </a:pPr>
              <a:t>2</a:t>
            </a:fld>
            <a:endParaRPr lang="en-US"/>
          </a:p>
        </p:txBody>
      </p:sp>
    </p:spTree>
    <p:extLst>
      <p:ext uri="{BB962C8B-B14F-4D97-AF65-F5344CB8AC3E}">
        <p14:creationId xmlns:p14="http://schemas.microsoft.com/office/powerpoint/2010/main" val="1915862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B61F587-64B7-4BE8-B605-08DA37791391}" type="slidenum">
              <a:rPr lang="en-US" smtClean="0"/>
              <a:pPr>
                <a:defRPr/>
              </a:pPr>
              <a:t>3</a:t>
            </a:fld>
            <a:endParaRPr lang="en-US"/>
          </a:p>
        </p:txBody>
      </p:sp>
    </p:spTree>
    <p:extLst>
      <p:ext uri="{BB962C8B-B14F-4D97-AF65-F5344CB8AC3E}">
        <p14:creationId xmlns:p14="http://schemas.microsoft.com/office/powerpoint/2010/main" val="912749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B61F587-64B7-4BE8-B605-08DA37791391}" type="slidenum">
              <a:rPr lang="en-US" smtClean="0"/>
              <a:pPr>
                <a:defRPr/>
              </a:pPr>
              <a:t>4</a:t>
            </a:fld>
            <a:endParaRPr lang="en-US"/>
          </a:p>
        </p:txBody>
      </p:sp>
    </p:spTree>
    <p:extLst>
      <p:ext uri="{BB962C8B-B14F-4D97-AF65-F5344CB8AC3E}">
        <p14:creationId xmlns:p14="http://schemas.microsoft.com/office/powerpoint/2010/main" val="13018007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C4F408F1-B61C-45F4-A510-E5D4BE6372AC}" type="slidenum">
              <a:rPr lang="en-US" smtClean="0">
                <a:latin typeface="Arial" charset="0"/>
              </a:rPr>
              <a:pPr eaLnBrk="1" hangingPunct="1"/>
              <a:t>5</a:t>
            </a:fld>
            <a:endParaRPr lang="en-US" smtClean="0">
              <a:latin typeface="Arial" charset="0"/>
            </a:endParaRPr>
          </a:p>
        </p:txBody>
      </p:sp>
      <p:sp>
        <p:nvSpPr>
          <p:cNvPr id="30723" name="Rectangle 2"/>
          <p:cNvSpPr>
            <a:spLocks noGrp="1" noRot="1" noChangeAspect="1" noChangeArrowheads="1" noTextEdit="1"/>
          </p:cNvSpPr>
          <p:nvPr>
            <p:ph type="sldImg"/>
          </p:nvPr>
        </p:nvSpPr>
        <p:spPr>
          <a:xfrm>
            <a:off x="1185863" y="698500"/>
            <a:ext cx="4651375" cy="3489325"/>
          </a:xfrm>
          <a:ln/>
        </p:spPr>
      </p:sp>
      <p:sp>
        <p:nvSpPr>
          <p:cNvPr id="30724" name="Rectangle 3"/>
          <p:cNvSpPr>
            <a:spLocks noGrp="1" noChangeArrowheads="1"/>
          </p:cNvSpPr>
          <p:nvPr>
            <p:ph type="body" idx="1"/>
          </p:nvPr>
        </p:nvSpPr>
        <p:spPr>
          <a:noFill/>
        </p:spPr>
        <p:txBody>
          <a:bodyPr/>
          <a:lstStyle/>
          <a:p>
            <a:pPr eaLnBrk="1" hangingPunct="1">
              <a:lnSpc>
                <a:spcPct val="80000"/>
              </a:lnSpc>
              <a:buFont typeface="Wingdings" pitchFamily="2" charset="2"/>
              <a:buNone/>
            </a:pPr>
            <a:r>
              <a:rPr lang="en-US" dirty="0" smtClean="0"/>
              <a:t>MELISSA</a:t>
            </a:r>
          </a:p>
          <a:p>
            <a:pPr eaLnBrk="1" hangingPunct="1">
              <a:lnSpc>
                <a:spcPct val="80000"/>
              </a:lnSpc>
              <a:buFont typeface="Wingdings" pitchFamily="2" charset="2"/>
              <a:buNone/>
            </a:pPr>
            <a:endParaRPr lang="en-US" dirty="0" smtClean="0"/>
          </a:p>
          <a:p>
            <a:pPr eaLnBrk="1" hangingPunct="1">
              <a:lnSpc>
                <a:spcPct val="80000"/>
              </a:lnSpc>
              <a:buFont typeface="Wingdings" pitchFamily="2" charset="2"/>
              <a:buNone/>
            </a:pPr>
            <a:r>
              <a:rPr lang="en-US" dirty="0" smtClean="0"/>
              <a:t>Both</a:t>
            </a:r>
            <a:r>
              <a:rPr lang="en-US" baseline="0" dirty="0" smtClean="0"/>
              <a:t> because the work is “organic” and funded in many different ways ranging from </a:t>
            </a:r>
            <a:r>
              <a:rPr lang="en-US" dirty="0" smtClean="0"/>
              <a:t>Teen REACH, private grants, school district funds, 21</a:t>
            </a:r>
            <a:r>
              <a:rPr lang="en-US" baseline="30000" dirty="0" smtClean="0"/>
              <a:t>st</a:t>
            </a:r>
            <a:r>
              <a:rPr lang="en-US" dirty="0" smtClean="0"/>
              <a:t> CCLC dollars, afterschool tuition dollars, other Federal money,</a:t>
            </a:r>
            <a:r>
              <a:rPr lang="en-US" baseline="0" dirty="0" smtClean="0"/>
              <a:t> etc., community school work is called a lot of different things.</a:t>
            </a:r>
          </a:p>
          <a:p>
            <a:pPr eaLnBrk="1" hangingPunct="1">
              <a:lnSpc>
                <a:spcPct val="80000"/>
              </a:lnSpc>
              <a:buFont typeface="Wingdings" pitchFamily="2" charset="2"/>
              <a:buNone/>
            </a:pPr>
            <a:endParaRPr lang="en-US" baseline="0" dirty="0" smtClean="0"/>
          </a:p>
          <a:p>
            <a:pPr eaLnBrk="1" hangingPunct="1">
              <a:lnSpc>
                <a:spcPct val="80000"/>
              </a:lnSpc>
              <a:buFont typeface="Wingdings" pitchFamily="2" charset="2"/>
              <a:buNone/>
            </a:pPr>
            <a:r>
              <a:rPr lang="en-US" baseline="0" dirty="0" smtClean="0"/>
              <a:t>Oftentimes I speak with people about the model, and at first they’re pretty clear they aren’t going that work, but once we get into the “meat” of it, they identify the elements of their work that hook into the model. </a:t>
            </a:r>
          </a:p>
          <a:p>
            <a:pPr eaLnBrk="1" hangingPunct="1">
              <a:lnSpc>
                <a:spcPct val="80000"/>
              </a:lnSpc>
              <a:buFont typeface="Wingdings" pitchFamily="2" charset="2"/>
              <a:buNone/>
            </a:pPr>
            <a:endParaRPr lang="en-US" baseline="0" dirty="0" smtClean="0"/>
          </a:p>
          <a:p>
            <a:pPr eaLnBrk="1" hangingPunct="1">
              <a:lnSpc>
                <a:spcPct val="80000"/>
              </a:lnSpc>
              <a:buFont typeface="Wingdings" pitchFamily="2" charset="2"/>
              <a:buNone/>
            </a:pPr>
            <a:r>
              <a:rPr lang="en-US" baseline="0" dirty="0" smtClean="0"/>
              <a:t>Basically, I don’t particularly care what it’s called – I care that the work is getting done, and that schools, community partners and families are working to support student and adult development.</a:t>
            </a:r>
          </a:p>
          <a:p>
            <a:pPr eaLnBrk="1" hangingPunct="1">
              <a:lnSpc>
                <a:spcPct val="80000"/>
              </a:lnSpc>
              <a:buFont typeface="Wingdings" pitchFamily="2" charset="2"/>
              <a:buNone/>
            </a:pPr>
            <a:endParaRPr lang="en-US" dirty="0"/>
          </a:p>
          <a:p>
            <a:pPr eaLnBrk="1" hangingPunct="1">
              <a:lnSpc>
                <a:spcPct val="80000"/>
              </a:lnSpc>
              <a:buFont typeface="Wingdings" pitchFamily="2" charset="2"/>
              <a:buNone/>
            </a:pPr>
            <a:r>
              <a:rPr lang="en-US" dirty="0" smtClean="0"/>
              <a:t>What we AREN’T talking about when we talk about community schools are neighborhood schools—those that serve the students in a particular area.</a:t>
            </a:r>
            <a:r>
              <a:rPr lang="en-US" baseline="0" dirty="0" smtClean="0"/>
              <a:t>  </a:t>
            </a:r>
            <a:endParaRPr lang="en-US" dirty="0" smtClean="0"/>
          </a:p>
        </p:txBody>
      </p:sp>
    </p:spTree>
    <p:extLst>
      <p:ext uri="{BB962C8B-B14F-4D97-AF65-F5344CB8AC3E}">
        <p14:creationId xmlns:p14="http://schemas.microsoft.com/office/powerpoint/2010/main" val="4127348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B61F587-64B7-4BE8-B605-08DA37791391}" type="slidenum">
              <a:rPr lang="en-US" smtClean="0"/>
              <a:pPr>
                <a:defRPr/>
              </a:pPr>
              <a:t>6</a:t>
            </a:fld>
            <a:endParaRPr lang="en-US"/>
          </a:p>
        </p:txBody>
      </p:sp>
    </p:spTree>
    <p:extLst>
      <p:ext uri="{BB962C8B-B14F-4D97-AF65-F5344CB8AC3E}">
        <p14:creationId xmlns:p14="http://schemas.microsoft.com/office/powerpoint/2010/main" val="135210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 After you go through</a:t>
            </a:r>
            <a:r>
              <a:rPr lang="en-US" baseline="0" dirty="0" smtClean="0">
                <a:solidFill>
                  <a:srgbClr val="FF0000"/>
                </a:solidFill>
              </a:rPr>
              <a:t> this slide, w</a:t>
            </a:r>
            <a:r>
              <a:rPr lang="en-US" dirty="0" smtClean="0">
                <a:solidFill>
                  <a:srgbClr val="FF0000"/>
                </a:solidFill>
              </a:rPr>
              <a:t>e’ll give partners a</a:t>
            </a:r>
            <a:r>
              <a:rPr lang="en-US" baseline="0" dirty="0" smtClean="0">
                <a:solidFill>
                  <a:srgbClr val="FF0000"/>
                </a:solidFill>
              </a:rPr>
              <a:t> couple minutes to silently walk around the room and look at the works of vision that were done previously and which we’ll lay out for them to look at.  For now they are just observing. We will do further discussion of this a bit later.</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0B61F587-64B7-4BE8-B605-08DA37791391}" type="slidenum">
              <a:rPr lang="en-US" smtClean="0"/>
              <a:pPr>
                <a:defRPr/>
              </a:pPr>
              <a:t>7</a:t>
            </a:fld>
            <a:endParaRPr lang="en-US"/>
          </a:p>
        </p:txBody>
      </p:sp>
    </p:spTree>
    <p:extLst>
      <p:ext uri="{BB962C8B-B14F-4D97-AF65-F5344CB8AC3E}">
        <p14:creationId xmlns:p14="http://schemas.microsoft.com/office/powerpoint/2010/main" val="3986648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E12893A0-1110-4E51-9C5C-C228EC98D302}" type="slidenum">
              <a:rPr lang="en-US" smtClean="0">
                <a:latin typeface="Arial" charset="0"/>
              </a:rPr>
              <a:pPr eaLnBrk="1" hangingPunct="1"/>
              <a:t>8</a:t>
            </a:fld>
            <a:endParaRPr lang="en-US" smtClean="0">
              <a:latin typeface="Arial" charset="0"/>
            </a:endParaRPr>
          </a:p>
        </p:txBody>
      </p:sp>
      <p:sp>
        <p:nvSpPr>
          <p:cNvPr id="31747" name="Rectangle 2"/>
          <p:cNvSpPr>
            <a:spLocks noGrp="1" noRot="1" noChangeAspect="1" noChangeArrowheads="1" noTextEdit="1"/>
          </p:cNvSpPr>
          <p:nvPr>
            <p:ph type="sldImg"/>
          </p:nvPr>
        </p:nvSpPr>
        <p:spPr>
          <a:xfrm>
            <a:off x="1185863" y="698500"/>
            <a:ext cx="4651375" cy="3489325"/>
          </a:xfrm>
          <a:ln/>
        </p:spPr>
      </p:sp>
      <p:sp>
        <p:nvSpPr>
          <p:cNvPr id="31748" name="Rectangle 3"/>
          <p:cNvSpPr>
            <a:spLocks noGrp="1" noChangeArrowheads="1"/>
          </p:cNvSpPr>
          <p:nvPr>
            <p:ph type="body" idx="1"/>
          </p:nvPr>
        </p:nvSpPr>
        <p:spPr>
          <a:noFill/>
        </p:spPr>
        <p:txBody>
          <a:bodyPr/>
          <a:lstStyle/>
          <a:p>
            <a:pPr eaLnBrk="1" hangingPunct="1"/>
            <a:r>
              <a:rPr lang="en-US" dirty="0" smtClean="0"/>
              <a:t>** After you present the</a:t>
            </a:r>
            <a:r>
              <a:rPr lang="en-US" baseline="0" dirty="0" smtClean="0"/>
              <a:t> slide, </a:t>
            </a:r>
            <a:r>
              <a:rPr lang="en-US" dirty="0" smtClean="0"/>
              <a:t>Sarah</a:t>
            </a:r>
            <a:r>
              <a:rPr lang="en-US" baseline="0" dirty="0" smtClean="0"/>
              <a:t> or Alex will talk about how our transformation took place. I.e. </a:t>
            </a:r>
            <a:r>
              <a:rPr lang="en-US" baseline="0" dirty="0" err="1" smtClean="0"/>
              <a:t>WeGo</a:t>
            </a:r>
            <a:r>
              <a:rPr lang="en-US" baseline="0" dirty="0" smtClean="0"/>
              <a:t> Together for Kids.</a:t>
            </a:r>
          </a:p>
          <a:p>
            <a:pPr eaLnBrk="1" hangingPunct="1"/>
            <a:endParaRPr lang="en-US" dirty="0" smtClean="0"/>
          </a:p>
          <a:p>
            <a:pPr eaLnBrk="1" hangingPunct="1"/>
            <a:r>
              <a:rPr lang="en-US" dirty="0" smtClean="0"/>
              <a:t>How does this work look?</a:t>
            </a:r>
          </a:p>
          <a:p>
            <a:pPr eaLnBrk="1" hangingPunct="1"/>
            <a:r>
              <a:rPr lang="en-US" dirty="0" smtClean="0"/>
              <a:t>At</a:t>
            </a:r>
            <a:r>
              <a:rPr lang="en-US" baseline="0" dirty="0" smtClean="0"/>
              <a:t> a basic level, c</a:t>
            </a:r>
            <a:r>
              <a:rPr lang="en-US" dirty="0" smtClean="0"/>
              <a:t>ommunity schools work because they implement the ABCs</a:t>
            </a:r>
            <a:r>
              <a:rPr lang="en-US" baseline="0" dirty="0" smtClean="0"/>
              <a:t> – </a:t>
            </a:r>
          </a:p>
          <a:p>
            <a:pPr eaLnBrk="1" hangingPunct="1"/>
            <a:endParaRPr lang="en-US" baseline="0" dirty="0" smtClean="0"/>
          </a:p>
          <a:p>
            <a:pPr eaLnBrk="1" hangingPunct="1"/>
            <a:r>
              <a:rPr lang="en-US" baseline="0" dirty="0" smtClean="0"/>
              <a:t>Align OST programming with classroom learning</a:t>
            </a:r>
          </a:p>
          <a:p>
            <a:pPr eaLnBrk="1" hangingPunct="1"/>
            <a:r>
              <a:rPr lang="en-US" dirty="0" smtClean="0"/>
              <a:t>Bring together all stakeholders, working towards</a:t>
            </a:r>
            <a:r>
              <a:rPr lang="en-US" baseline="0" dirty="0" smtClean="0"/>
              <a:t> common goals</a:t>
            </a:r>
          </a:p>
          <a:p>
            <a:pPr eaLnBrk="1" hangingPunct="1"/>
            <a:r>
              <a:rPr lang="en-US" baseline="0" dirty="0" smtClean="0"/>
              <a:t>Coordinate resources to meet identified needs and maximize existing investments in community-based resources</a:t>
            </a:r>
            <a:endParaRPr lang="en-US" dirty="0" smtClean="0"/>
          </a:p>
        </p:txBody>
      </p:sp>
    </p:spTree>
    <p:extLst>
      <p:ext uri="{BB962C8B-B14F-4D97-AF65-F5344CB8AC3E}">
        <p14:creationId xmlns:p14="http://schemas.microsoft.com/office/powerpoint/2010/main" val="232044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fld id="{2CED55F6-6BC5-4784-B39D-8CB6DFBE779A}" type="slidenum">
              <a:rPr lang="en-US" smtClean="0">
                <a:latin typeface="Arial" charset="0"/>
              </a:rPr>
              <a:pPr eaLnBrk="1" hangingPunct="1"/>
              <a:t>9</a:t>
            </a:fld>
            <a:endParaRPr lang="en-US" smtClean="0">
              <a:latin typeface="Arial" charset="0"/>
            </a:endParaRPr>
          </a:p>
        </p:txBody>
      </p:sp>
      <p:sp>
        <p:nvSpPr>
          <p:cNvPr id="32771" name="Rectangle 2"/>
          <p:cNvSpPr>
            <a:spLocks noGrp="1" noRot="1" noChangeAspect="1" noChangeArrowheads="1" noTextEdit="1"/>
          </p:cNvSpPr>
          <p:nvPr>
            <p:ph type="sldImg"/>
          </p:nvPr>
        </p:nvSpPr>
        <p:spPr>
          <a:xfrm>
            <a:off x="1185863" y="698500"/>
            <a:ext cx="4651375" cy="3489325"/>
          </a:xfrm>
          <a:ln/>
        </p:spPr>
      </p:sp>
      <p:sp>
        <p:nvSpPr>
          <p:cNvPr id="32772" name="Rectangle 3"/>
          <p:cNvSpPr>
            <a:spLocks noGrp="1" noChangeArrowheads="1"/>
          </p:cNvSpPr>
          <p:nvPr>
            <p:ph type="body" idx="1"/>
          </p:nvPr>
        </p:nvSpPr>
        <p:spPr>
          <a:noFill/>
        </p:spPr>
        <p:txBody>
          <a:bodyPr/>
          <a:lstStyle/>
          <a:p>
            <a:pPr marL="457200" marR="0" lvl="1" indent="0" algn="l" defTabSz="914400" rtl="0" eaLnBrk="1" fontAlgn="base" latinLnBrk="0" hangingPunct="1">
              <a:lnSpc>
                <a:spcPct val="80000"/>
              </a:lnSpc>
              <a:spcBef>
                <a:spcPct val="30000"/>
              </a:spcBef>
              <a:spcAft>
                <a:spcPct val="0"/>
              </a:spcAft>
              <a:buClrTx/>
              <a:buSzTx/>
              <a:buFontTx/>
              <a:buNone/>
              <a:tabLst/>
              <a:defRPr/>
            </a:pPr>
            <a:r>
              <a:rPr lang="en-US" sz="1200" dirty="0" smtClean="0"/>
              <a:t>** We might add that conversations</a:t>
            </a:r>
            <a:r>
              <a:rPr lang="en-US" sz="1200" baseline="0" dirty="0" smtClean="0"/>
              <a:t> are yet to be had because of the fact that we went about it “typical “ manner. Those conversations with school-day staff are still in the making.</a:t>
            </a:r>
            <a:endParaRPr lang="en-US" sz="1200" dirty="0" smtClean="0"/>
          </a:p>
          <a:p>
            <a:pPr lvl="1" eaLnBrk="1" hangingPunct="1">
              <a:lnSpc>
                <a:spcPct val="80000"/>
              </a:lnSpc>
            </a:pPr>
            <a:endParaRPr lang="en-US" sz="1200" dirty="0" smtClean="0"/>
          </a:p>
          <a:p>
            <a:pPr lvl="1" eaLnBrk="1" hangingPunct="1">
              <a:lnSpc>
                <a:spcPct val="80000"/>
              </a:lnSpc>
            </a:pPr>
            <a:r>
              <a:rPr lang="en-US" sz="1200" dirty="0" smtClean="0"/>
              <a:t>A community school provides a full range of programs that support the development of the whole child by aligning these programs to in-school day curriculum.  </a:t>
            </a:r>
          </a:p>
          <a:p>
            <a:pPr lvl="1" eaLnBrk="1" hangingPunct="1">
              <a:lnSpc>
                <a:spcPct val="80000"/>
              </a:lnSpc>
            </a:pPr>
            <a:endParaRPr lang="en-US" sz="1200" dirty="0" smtClean="0"/>
          </a:p>
          <a:p>
            <a:pPr lvl="1" eaLnBrk="1" hangingPunct="1">
              <a:lnSpc>
                <a:spcPct val="80000"/>
              </a:lnSpc>
            </a:pPr>
            <a:r>
              <a:rPr lang="en-US" sz="1200" dirty="0" smtClean="0"/>
              <a:t>Out-of-school time programs that are linked to classroom learning provide additional opportunities to master necessary skills or gain new experiences that make students lifelong learners.</a:t>
            </a:r>
          </a:p>
          <a:p>
            <a:pPr lvl="1" eaLnBrk="1" hangingPunct="1">
              <a:lnSpc>
                <a:spcPct val="80000"/>
              </a:lnSpc>
            </a:pPr>
            <a:endParaRPr lang="en-US" sz="1200" dirty="0" smtClean="0"/>
          </a:p>
          <a:p>
            <a:pPr lvl="1" eaLnBrk="1" hangingPunct="1">
              <a:lnSpc>
                <a:spcPct val="80000"/>
              </a:lnSpc>
            </a:pPr>
            <a:r>
              <a:rPr lang="en-US" sz="1200" dirty="0" smtClean="0"/>
              <a:t>Provide opportunities for students to practice skills in ways that are not provided during the day. </a:t>
            </a:r>
          </a:p>
          <a:p>
            <a:pPr lvl="1" eaLnBrk="1" hangingPunct="1">
              <a:lnSpc>
                <a:spcPct val="80000"/>
              </a:lnSpc>
            </a:pPr>
            <a:endParaRPr lang="en-US" sz="1200" dirty="0" smtClean="0"/>
          </a:p>
          <a:p>
            <a:pPr lvl="1" eaLnBrk="1" hangingPunct="1">
              <a:lnSpc>
                <a:spcPct val="80000"/>
              </a:lnSpc>
            </a:pPr>
            <a:endParaRPr lang="en-US" sz="1200" dirty="0" smtClean="0"/>
          </a:p>
        </p:txBody>
      </p:sp>
    </p:spTree>
    <p:extLst>
      <p:ext uri="{BB962C8B-B14F-4D97-AF65-F5344CB8AC3E}">
        <p14:creationId xmlns:p14="http://schemas.microsoft.com/office/powerpoint/2010/main" val="210097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pPr>
              <a:defRPr/>
            </a:pPr>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pPr>
              <a:defRPr/>
            </a:pPr>
            <a:fld id="{F5B310B8-8B6A-401C-81CF-96514857BC43}" type="slidenum">
              <a:rPr lang="en-US" smtClean="0"/>
              <a:pPr>
                <a:defRPr/>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33C57A5-C8C4-4BF8-B7D9-0D36A9610ED4}"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pPr>
              <a:defRPr/>
            </a:pPr>
            <a:fld id="{975733AE-22E2-4F4D-90FF-19AA60268E96}"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0013" y="1827213"/>
            <a:ext cx="3579812"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827213"/>
            <a:ext cx="35814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476F4BD8-85C7-443F-8600-C95D2D8B1435}" type="slidenum">
              <a:rPr lang="en-US"/>
              <a:pPr>
                <a:defRPr/>
              </a:pPr>
              <a:t>‹#›</a:t>
            </a:fld>
            <a:endParaRPr lang="en-US"/>
          </a:p>
        </p:txBody>
      </p:sp>
    </p:spTree>
    <p:extLst>
      <p:ext uri="{BB962C8B-B14F-4D97-AF65-F5344CB8AC3E}">
        <p14:creationId xmlns:p14="http://schemas.microsoft.com/office/powerpoint/2010/main" val="2388253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3E9411-75A5-43A7-BBEA-6218BA27C21C}" type="slidenum">
              <a:rPr lang="en-US" smtClean="0"/>
              <a:pPr>
                <a:defRPr/>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pPr>
              <a:defRPr/>
            </a:pPr>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pPr>
              <a:defRPr/>
            </a:pPr>
            <a:fld id="{5DFA9226-FDE7-4269-B47C-FD79E32DE88E}" type="slidenum">
              <a:rPr lang="en-US" smtClean="0"/>
              <a:pPr>
                <a:defRPr/>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B0D3040-D1FB-419A-B1D3-950735CBCB22}" type="slidenum">
              <a:rPr lang="en-US" smtClean="0"/>
              <a:pPr>
                <a:defRPr/>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5069731-DF32-45D6-8FA1-2898F1F3AECE}" type="slidenum">
              <a:rPr lang="en-US" smtClean="0"/>
              <a:pPr>
                <a:defRPr/>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5AD2183-5063-407E-8BC6-2FC19B075A85}" type="slidenum">
              <a:rPr lang="en-US" smtClean="0"/>
              <a:pPr>
                <a:defRPr/>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0F64D5D6-72E4-474E-91E8-0BCD0AEAAE2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pPr>
              <a:defRPr/>
            </a:pPr>
            <a:fld id="{795862A0-8C93-49D7-8421-FF1DF9A78DAC}" type="slidenum">
              <a:rPr lang="en-US" smtClean="0"/>
              <a:pPr>
                <a:defRPr/>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45999F0-097D-4813-AD10-644A7806A3CC}" type="slidenum">
              <a:rPr lang="en-US" smtClean="0"/>
              <a:pPr>
                <a:defRPr/>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a:defRPr/>
            </a:pPr>
            <a:fld id="{776AB4E5-2AC4-4546-BCF6-F09839B51C2E}"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lcommunityschools.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www.communityschools.org/"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ilcommunityschools.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mailto:Melissa@ilcommunityschool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228600" y="2057400"/>
            <a:ext cx="6553200" cy="1219200"/>
          </a:xfrm>
        </p:spPr>
        <p:txBody>
          <a:bodyPr>
            <a:noAutofit/>
          </a:bodyPr>
          <a:lstStyle/>
          <a:p>
            <a:pPr algn="r" eaLnBrk="1" hangingPunct="1"/>
            <a:r>
              <a:rPr lang="en-US" sz="4000" dirty="0" smtClean="0"/>
              <a:t>Community Schools: </a:t>
            </a:r>
          </a:p>
          <a:p>
            <a:pPr algn="r" eaLnBrk="1" hangingPunct="1"/>
            <a:r>
              <a:rPr lang="en-US" sz="4000" dirty="0" smtClean="0"/>
              <a:t>What, Why and  How</a:t>
            </a:r>
          </a:p>
        </p:txBody>
      </p:sp>
      <p:sp>
        <p:nvSpPr>
          <p:cNvPr id="3076" name="Text Box 4"/>
          <p:cNvSpPr txBox="1">
            <a:spLocks noChangeArrowheads="1"/>
          </p:cNvSpPr>
          <p:nvPr/>
        </p:nvSpPr>
        <p:spPr bwMode="auto">
          <a:xfrm>
            <a:off x="685800" y="5334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pPr>
            <a:endParaRPr lang="en-US">
              <a:latin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5562600"/>
            <a:ext cx="3810000" cy="8610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0"/>
            <a:ext cx="8915400" cy="1143000"/>
          </a:xfrm>
        </p:spPr>
        <p:txBody>
          <a:bodyPr>
            <a:noAutofit/>
          </a:bodyPr>
          <a:lstStyle/>
          <a:p>
            <a:pPr algn="l" eaLnBrk="1" hangingPunct="1"/>
            <a:r>
              <a:rPr lang="en-US" dirty="0" smtClean="0"/>
              <a:t/>
            </a:r>
            <a:br>
              <a:rPr lang="en-US" dirty="0" smtClean="0"/>
            </a:br>
            <a:r>
              <a:rPr lang="en-US" dirty="0" smtClean="0">
                <a:solidFill>
                  <a:schemeClr val="accent6"/>
                </a:solidFill>
              </a:rPr>
              <a:t>Bringing </a:t>
            </a:r>
            <a:br>
              <a:rPr lang="en-US" dirty="0" smtClean="0">
                <a:solidFill>
                  <a:schemeClr val="accent6"/>
                </a:solidFill>
              </a:rPr>
            </a:br>
            <a:r>
              <a:rPr lang="en-US" dirty="0" smtClean="0"/>
              <a:t>Together Stakeholders</a:t>
            </a:r>
          </a:p>
        </p:txBody>
      </p:sp>
      <p:sp>
        <p:nvSpPr>
          <p:cNvPr id="12291" name="Rectangle 3"/>
          <p:cNvSpPr>
            <a:spLocks noGrp="1" noChangeArrowheads="1"/>
          </p:cNvSpPr>
          <p:nvPr>
            <p:ph type="body" sz="half" idx="1"/>
          </p:nvPr>
        </p:nvSpPr>
        <p:spPr>
          <a:xfrm>
            <a:off x="381000" y="1752600"/>
            <a:ext cx="8305800" cy="4724400"/>
          </a:xfrm>
        </p:spPr>
        <p:txBody>
          <a:bodyPr>
            <a:noAutofit/>
          </a:bodyPr>
          <a:lstStyle/>
          <a:p>
            <a:pPr marL="45720" lvl="2" indent="0">
              <a:buClr>
                <a:schemeClr val="accent1"/>
              </a:buClr>
              <a:buNone/>
            </a:pPr>
            <a:r>
              <a:rPr lang="en-US" sz="2800" dirty="0" smtClean="0"/>
              <a:t>Community schools bring together stakeholders to work towards </a:t>
            </a:r>
            <a:r>
              <a:rPr lang="en-US" sz="2800" dirty="0"/>
              <a:t>a common goal and shared vision of student </a:t>
            </a:r>
            <a:r>
              <a:rPr lang="en-US" sz="2800" dirty="0" smtClean="0"/>
              <a:t>success</a:t>
            </a:r>
          </a:p>
          <a:p>
            <a:pPr lvl="2">
              <a:lnSpc>
                <a:spcPct val="80000"/>
              </a:lnSpc>
              <a:spcAft>
                <a:spcPts val="600"/>
              </a:spcAft>
              <a:buClr>
                <a:schemeClr val="accent6"/>
              </a:buClr>
              <a:defRPr/>
            </a:pPr>
            <a:r>
              <a:rPr lang="en-US" sz="2800" dirty="0" smtClean="0"/>
              <a:t> school </a:t>
            </a:r>
            <a:r>
              <a:rPr lang="en-US" sz="2800" dirty="0"/>
              <a:t>administrators and </a:t>
            </a:r>
            <a:r>
              <a:rPr lang="en-US" sz="2800" dirty="0" smtClean="0"/>
              <a:t>staff</a:t>
            </a:r>
            <a:endParaRPr lang="en-US" sz="2800" dirty="0"/>
          </a:p>
          <a:p>
            <a:pPr lvl="2" eaLnBrk="1" hangingPunct="1">
              <a:buClr>
                <a:schemeClr val="accent6"/>
              </a:buClr>
            </a:pPr>
            <a:r>
              <a:rPr lang="en-US" sz="2800" dirty="0" smtClean="0"/>
              <a:t> parents </a:t>
            </a:r>
            <a:r>
              <a:rPr lang="en-US" sz="2800" dirty="0"/>
              <a:t>and family </a:t>
            </a:r>
            <a:r>
              <a:rPr lang="en-US" sz="2800" dirty="0" smtClean="0"/>
              <a:t>members</a:t>
            </a:r>
            <a:endParaRPr lang="en-US" sz="2800" dirty="0"/>
          </a:p>
          <a:p>
            <a:pPr lvl="2" eaLnBrk="1" hangingPunct="1">
              <a:buClr>
                <a:schemeClr val="accent6"/>
              </a:buClr>
            </a:pPr>
            <a:r>
              <a:rPr lang="en-US" sz="2800" dirty="0" smtClean="0"/>
              <a:t> community-based </a:t>
            </a:r>
            <a:r>
              <a:rPr lang="en-US" sz="2800" dirty="0"/>
              <a:t>organizations </a:t>
            </a:r>
            <a:r>
              <a:rPr lang="en-US" sz="2800" dirty="0" smtClean="0"/>
              <a:t>and </a:t>
            </a:r>
          </a:p>
          <a:p>
            <a:pPr marL="640080" lvl="2" indent="0">
              <a:buClr>
                <a:schemeClr val="accent6"/>
              </a:buClr>
              <a:buNone/>
            </a:pPr>
            <a:r>
              <a:rPr lang="en-US" sz="2800" dirty="0" smtClean="0"/>
              <a:t>   </a:t>
            </a:r>
            <a:r>
              <a:rPr lang="en-US" sz="2800" dirty="0"/>
              <a:t>community </a:t>
            </a:r>
            <a:r>
              <a:rPr lang="en-US" sz="2800" dirty="0" smtClean="0"/>
              <a:t>members</a:t>
            </a:r>
            <a:endParaRPr lang="en-US" sz="2800" dirty="0"/>
          </a:p>
          <a:p>
            <a:pPr lvl="2" eaLnBrk="1" hangingPunct="1">
              <a:buClr>
                <a:schemeClr val="accent6"/>
              </a:buClr>
            </a:pPr>
            <a:r>
              <a:rPr lang="en-US" sz="2800" dirty="0" smtClean="0"/>
              <a:t> local business leaders</a:t>
            </a:r>
          </a:p>
          <a:p>
            <a:pPr lvl="2" eaLnBrk="1" hangingPunct="1">
              <a:buClr>
                <a:schemeClr val="accent6"/>
              </a:buClr>
            </a:pPr>
            <a:r>
              <a:rPr lang="en-US" sz="2800" dirty="0" smtClean="0"/>
              <a:t> </a:t>
            </a:r>
            <a:r>
              <a:rPr lang="en-US" sz="2800" dirty="0"/>
              <a:t>local political leaders/elected </a:t>
            </a:r>
            <a:r>
              <a:rPr lang="en-US" sz="2800" dirty="0" smtClean="0"/>
              <a:t>officials,</a:t>
            </a:r>
            <a:endParaRPr lang="en-US" sz="2800" dirty="0"/>
          </a:p>
          <a:p>
            <a:pPr lvl="2" eaLnBrk="1" hangingPunct="1">
              <a:buClr>
                <a:schemeClr val="accent6"/>
              </a:buClr>
            </a:pPr>
            <a:r>
              <a:rPr lang="en-US" sz="2800" dirty="0" smtClean="0"/>
              <a:t> students</a:t>
            </a:r>
            <a:endParaRPr lang="en-US" sz="28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152400" y="1752600"/>
            <a:ext cx="9067800" cy="4800600"/>
          </a:xfrm>
        </p:spPr>
        <p:txBody>
          <a:bodyPr>
            <a:noAutofit/>
          </a:bodyPr>
          <a:lstStyle/>
          <a:p>
            <a:pPr marL="457200" lvl="1" indent="0" eaLnBrk="1" hangingPunct="1">
              <a:buNone/>
            </a:pPr>
            <a:r>
              <a:rPr lang="en-US" sz="2600" dirty="0" smtClean="0"/>
              <a:t>Community schools have a dedicated person responsible for building and managing community resources in the school building. </a:t>
            </a:r>
          </a:p>
        </p:txBody>
      </p:sp>
      <p:sp>
        <p:nvSpPr>
          <p:cNvPr id="13314" name="Rectangle 2"/>
          <p:cNvSpPr>
            <a:spLocks noGrp="1" noChangeArrowheads="1"/>
          </p:cNvSpPr>
          <p:nvPr>
            <p:ph type="title"/>
          </p:nvPr>
        </p:nvSpPr>
        <p:spPr>
          <a:xfrm>
            <a:off x="228600" y="152400"/>
            <a:ext cx="8381260" cy="1054394"/>
          </a:xfrm>
        </p:spPr>
        <p:txBody>
          <a:bodyPr>
            <a:noAutofit/>
          </a:bodyPr>
          <a:lstStyle/>
          <a:p>
            <a:pPr algn="l" eaLnBrk="1" hangingPunct="1"/>
            <a:r>
              <a:rPr lang="en-US" dirty="0" smtClean="0"/>
              <a:t/>
            </a:r>
            <a:br>
              <a:rPr lang="en-US" dirty="0" smtClean="0"/>
            </a:br>
            <a:r>
              <a:rPr lang="en-US" dirty="0" smtClean="0">
                <a:solidFill>
                  <a:schemeClr val="accent6"/>
                </a:solidFill>
              </a:rPr>
              <a:t>Coordinating</a:t>
            </a:r>
            <a:r>
              <a:rPr lang="en-US" dirty="0" smtClean="0"/>
              <a:t> </a:t>
            </a:r>
            <a:br>
              <a:rPr lang="en-US" dirty="0" smtClean="0"/>
            </a:br>
            <a:r>
              <a:rPr lang="en-US" dirty="0" smtClean="0"/>
              <a:t>Resources</a:t>
            </a: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341368"/>
            <a:ext cx="4641154" cy="2834640"/>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719072"/>
            <a:ext cx="8305060" cy="2471928"/>
          </a:xfrm>
        </p:spPr>
        <p:txBody>
          <a:bodyPr>
            <a:noAutofit/>
          </a:bodyPr>
          <a:lstStyle/>
          <a:p>
            <a:pPr marL="44450" lvl="0" indent="0">
              <a:buClr>
                <a:schemeClr val="accent6"/>
              </a:buClr>
              <a:buNone/>
            </a:pPr>
            <a:r>
              <a:rPr lang="en-US" sz="2100" dirty="0" smtClean="0"/>
              <a:t>Depends on what’s needed…</a:t>
            </a:r>
          </a:p>
          <a:p>
            <a:pPr marL="342900" lvl="0" indent="-298450">
              <a:buClr>
                <a:schemeClr val="accent6"/>
              </a:buClr>
              <a:buFont typeface="Wingdings" pitchFamily="2" charset="2"/>
              <a:buChar char="§"/>
            </a:pPr>
            <a:r>
              <a:rPr lang="en-US" sz="2100" dirty="0" smtClean="0"/>
              <a:t>Health/wellness </a:t>
            </a:r>
          </a:p>
          <a:p>
            <a:pPr marL="342900" lvl="0" indent="-298450">
              <a:buClr>
                <a:schemeClr val="accent6"/>
              </a:buClr>
              <a:buFont typeface="Wingdings" pitchFamily="2" charset="2"/>
              <a:buChar char="§"/>
            </a:pPr>
            <a:r>
              <a:rPr lang="en-US" sz="2100" dirty="0" smtClean="0"/>
              <a:t>Access to benefits</a:t>
            </a:r>
          </a:p>
          <a:p>
            <a:pPr marL="342900" lvl="0" indent="-298450">
              <a:buClr>
                <a:schemeClr val="accent6"/>
              </a:buClr>
              <a:buFont typeface="Wingdings" pitchFamily="2" charset="2"/>
              <a:buChar char="§"/>
            </a:pPr>
            <a:r>
              <a:rPr lang="en-US" sz="2100" dirty="0" smtClean="0"/>
              <a:t>Crisis intervention </a:t>
            </a:r>
          </a:p>
          <a:p>
            <a:pPr marL="342900" lvl="0" indent="-298450">
              <a:buClr>
                <a:schemeClr val="accent6"/>
              </a:buClr>
              <a:buFont typeface="Wingdings" pitchFamily="2" charset="2"/>
              <a:buChar char="§"/>
            </a:pPr>
            <a:r>
              <a:rPr lang="en-US" sz="2100" dirty="0" smtClean="0"/>
              <a:t>Leadership development</a:t>
            </a:r>
          </a:p>
          <a:p>
            <a:pPr marL="342900" lvl="0" indent="-298450">
              <a:buClr>
                <a:schemeClr val="accent6"/>
              </a:buClr>
              <a:buFont typeface="Wingdings" pitchFamily="2" charset="2"/>
              <a:buChar char="§"/>
            </a:pPr>
            <a:r>
              <a:rPr lang="en-US" sz="2100" dirty="0" smtClean="0"/>
              <a:t>Adult education</a:t>
            </a:r>
          </a:p>
          <a:p>
            <a:pPr marL="342900" lvl="0" indent="-298450">
              <a:buClr>
                <a:schemeClr val="accent6"/>
              </a:buClr>
              <a:buFont typeface="Wingdings" pitchFamily="2" charset="2"/>
              <a:buChar char="§"/>
            </a:pPr>
            <a:r>
              <a:rPr lang="en-US" sz="2100" dirty="0" smtClean="0"/>
              <a:t>Weekend backpacks</a:t>
            </a:r>
          </a:p>
          <a:p>
            <a:pPr marL="342900" lvl="0" indent="-298450">
              <a:buClr>
                <a:schemeClr val="accent6"/>
              </a:buClr>
              <a:buFont typeface="Wingdings" pitchFamily="2" charset="2"/>
              <a:buChar char="§"/>
            </a:pPr>
            <a:r>
              <a:rPr lang="en-US" sz="2100" dirty="0" smtClean="0"/>
              <a:t>Tutoring</a:t>
            </a:r>
          </a:p>
          <a:p>
            <a:pPr marL="342900" lvl="0" indent="-298450">
              <a:buClr>
                <a:schemeClr val="accent6"/>
              </a:buClr>
              <a:buFont typeface="Wingdings" pitchFamily="2" charset="2"/>
              <a:buChar char="§"/>
            </a:pPr>
            <a:r>
              <a:rPr lang="en-US" sz="2100" dirty="0" smtClean="0"/>
              <a:t>…but it’s not a prescribed list of programs – it’s a strategy for coordinating and aligning supports. </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08320" y="1981200"/>
            <a:ext cx="2926080" cy="2194560"/>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
        <p:nvSpPr>
          <p:cNvPr id="3" name="Title 2"/>
          <p:cNvSpPr>
            <a:spLocks noGrp="1"/>
          </p:cNvSpPr>
          <p:nvPr>
            <p:ph type="title"/>
          </p:nvPr>
        </p:nvSpPr>
        <p:spPr/>
        <p:txBody>
          <a:bodyPr/>
          <a:lstStyle/>
          <a:p>
            <a:pPr algn="l"/>
            <a:r>
              <a:rPr lang="en-US" dirty="0" smtClean="0"/>
              <a:t>What kinds of supports?</a:t>
            </a:r>
            <a:endParaRPr lang="en-US" dirty="0"/>
          </a:p>
        </p:txBody>
      </p:sp>
    </p:spTree>
    <p:extLst>
      <p:ext uri="{BB962C8B-B14F-4D97-AF65-F5344CB8AC3E}">
        <p14:creationId xmlns:p14="http://schemas.microsoft.com/office/powerpoint/2010/main" val="2922637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285750">
              <a:buClr>
                <a:schemeClr val="accent6"/>
              </a:buClr>
              <a:buFont typeface="Wingdings" pitchFamily="2" charset="2"/>
              <a:buChar char="§"/>
            </a:pPr>
            <a:r>
              <a:rPr lang="en-US" sz="3200" dirty="0"/>
              <a:t>Why….?</a:t>
            </a:r>
          </a:p>
          <a:p>
            <a:pPr marL="457200" indent="-285750">
              <a:buClr>
                <a:schemeClr val="accent6"/>
              </a:buClr>
              <a:buFont typeface="Wingdings" pitchFamily="2" charset="2"/>
              <a:buChar char="§"/>
            </a:pPr>
            <a:r>
              <a:rPr lang="en-US" sz="3200" dirty="0"/>
              <a:t>What are we asking of schools?</a:t>
            </a:r>
          </a:p>
          <a:p>
            <a:pPr marL="457200" indent="-285750">
              <a:buClr>
                <a:schemeClr val="accent6"/>
              </a:buClr>
              <a:buFont typeface="Wingdings" pitchFamily="2" charset="2"/>
              <a:buChar char="§"/>
            </a:pPr>
            <a:r>
              <a:rPr lang="en-US" sz="3200" dirty="0"/>
              <a:t>What are we asking </a:t>
            </a:r>
            <a:r>
              <a:rPr lang="en-US" dirty="0" smtClean="0"/>
              <a:t>of students?</a:t>
            </a:r>
            <a:endParaRPr lang="en-US" dirty="0"/>
          </a:p>
        </p:txBody>
      </p:sp>
      <p:sp>
        <p:nvSpPr>
          <p:cNvPr id="3" name="Title 2"/>
          <p:cNvSpPr>
            <a:spLocks noGrp="1"/>
          </p:cNvSpPr>
          <p:nvPr>
            <p:ph type="title"/>
          </p:nvPr>
        </p:nvSpPr>
        <p:spPr/>
        <p:txBody>
          <a:bodyPr/>
          <a:lstStyle/>
          <a:p>
            <a:r>
              <a:rPr lang="en-US" dirty="0"/>
              <a:t>Why a community school approach?</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80559"/>
            <a:ext cx="7467600" cy="5377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020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1+#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Common definition of success for children and families in our community</a:t>
            </a:r>
          </a:p>
          <a:p>
            <a:r>
              <a:rPr lang="en-US" dirty="0" smtClean="0"/>
              <a:t>Agreed-upon goals and outcomes</a:t>
            </a:r>
          </a:p>
          <a:p>
            <a:r>
              <a:rPr lang="en-US" dirty="0" smtClean="0"/>
              <a:t>Aligning partnerships, programs and services with goals and outcomes</a:t>
            </a:r>
          </a:p>
          <a:p>
            <a:r>
              <a:rPr lang="en-US" dirty="0" smtClean="0"/>
              <a:t>Vision owned by all stakeholders</a:t>
            </a:r>
            <a:endParaRPr lang="en-US" dirty="0"/>
          </a:p>
        </p:txBody>
      </p:sp>
      <p:sp>
        <p:nvSpPr>
          <p:cNvPr id="3" name="Title 2"/>
          <p:cNvSpPr>
            <a:spLocks noGrp="1"/>
          </p:cNvSpPr>
          <p:nvPr>
            <p:ph type="title"/>
          </p:nvPr>
        </p:nvSpPr>
        <p:spPr/>
        <p:txBody>
          <a:bodyPr/>
          <a:lstStyle/>
          <a:p>
            <a:r>
              <a:rPr lang="en-US" dirty="0" smtClean="0"/>
              <a:t>Shared vision</a:t>
            </a:r>
            <a:endParaRPr lang="en-US" dirty="0"/>
          </a:p>
        </p:txBody>
      </p:sp>
    </p:spTree>
    <p:extLst>
      <p:ext uri="{BB962C8B-B14F-4D97-AF65-F5344CB8AC3E}">
        <p14:creationId xmlns:p14="http://schemas.microsoft.com/office/powerpoint/2010/main" val="100603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Not one person who “owns” programs</a:t>
            </a:r>
          </a:p>
          <a:p>
            <a:r>
              <a:rPr lang="en-US" dirty="0" smtClean="0"/>
              <a:t>Ensuring that partnerships are coordinated and aligned – and that structures are in place to support them </a:t>
            </a:r>
          </a:p>
          <a:p>
            <a:r>
              <a:rPr lang="en-US" dirty="0" smtClean="0"/>
              <a:t>Promoting shared leadership, data-driven decision making</a:t>
            </a:r>
          </a:p>
          <a:p>
            <a:r>
              <a:rPr lang="en-US" dirty="0" smtClean="0"/>
              <a:t>Bridge among families, schools and partners</a:t>
            </a:r>
          </a:p>
          <a:p>
            <a:r>
              <a:rPr lang="en-US" dirty="0" smtClean="0"/>
              <a:t>If a community school is a symphony, the Resource Coordinator is the conductor</a:t>
            </a:r>
          </a:p>
          <a:p>
            <a:endParaRPr lang="en-US" dirty="0"/>
          </a:p>
          <a:p>
            <a:pPr marL="45720" indent="0">
              <a:buNone/>
            </a:pPr>
            <a:endParaRPr lang="en-US" dirty="0"/>
          </a:p>
        </p:txBody>
      </p:sp>
      <p:sp>
        <p:nvSpPr>
          <p:cNvPr id="3" name="Title 2"/>
          <p:cNvSpPr>
            <a:spLocks noGrp="1"/>
          </p:cNvSpPr>
          <p:nvPr>
            <p:ph type="title"/>
          </p:nvPr>
        </p:nvSpPr>
        <p:spPr/>
        <p:txBody>
          <a:bodyPr/>
          <a:lstStyle/>
          <a:p>
            <a:r>
              <a:rPr lang="en-US" dirty="0" smtClean="0"/>
              <a:t>Resource coordinator</a:t>
            </a:r>
            <a:endParaRPr lang="en-US" dirty="0"/>
          </a:p>
        </p:txBody>
      </p:sp>
    </p:spTree>
    <p:extLst>
      <p:ext uri="{BB962C8B-B14F-4D97-AF65-F5344CB8AC3E}">
        <p14:creationId xmlns:p14="http://schemas.microsoft.com/office/powerpoint/2010/main" val="19684930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407893" cy="4834129"/>
          </a:xfrm>
        </p:spPr>
        <p:txBody>
          <a:bodyPr>
            <a:noAutofit/>
          </a:bodyPr>
          <a:lstStyle/>
          <a:p>
            <a:pPr eaLnBrk="1" hangingPunct="1">
              <a:buClr>
                <a:schemeClr val="accent6"/>
              </a:buClr>
              <a:buFont typeface="Wingdings" pitchFamily="2" charset="2"/>
              <a:buChar char="§"/>
              <a:defRPr/>
            </a:pPr>
            <a:r>
              <a:rPr lang="en-US" sz="2400" dirty="0" smtClean="0"/>
              <a:t>Federation for Community Schools tools and resources </a:t>
            </a:r>
            <a:endParaRPr lang="en-US" sz="2400" dirty="0"/>
          </a:p>
          <a:p>
            <a:pPr marL="45720" indent="0" eaLnBrk="1" hangingPunct="1">
              <a:buClr>
                <a:schemeClr val="accent6"/>
              </a:buClr>
              <a:buNone/>
              <a:defRPr/>
            </a:pPr>
            <a:r>
              <a:rPr lang="en-US" sz="2400" dirty="0">
                <a:solidFill>
                  <a:schemeClr val="accent6"/>
                </a:solidFill>
              </a:rPr>
              <a:t> </a:t>
            </a:r>
            <a:r>
              <a:rPr lang="en-US" sz="2400" dirty="0" smtClean="0">
                <a:solidFill>
                  <a:schemeClr val="accent6"/>
                </a:solidFill>
              </a:rPr>
              <a:t> </a:t>
            </a:r>
            <a:r>
              <a:rPr lang="en-US" sz="2400" u="sng" dirty="0" smtClean="0">
                <a:solidFill>
                  <a:schemeClr val="accent6"/>
                </a:solidFill>
                <a:hlinkClick r:id="rId3"/>
              </a:rPr>
              <a:t>www.ilcommunityschools.org</a:t>
            </a:r>
            <a:endParaRPr lang="en-US" sz="2400" u="sng" dirty="0" smtClean="0">
              <a:solidFill>
                <a:schemeClr val="accent6"/>
              </a:solidFill>
            </a:endParaRPr>
          </a:p>
          <a:p>
            <a:pPr eaLnBrk="1" hangingPunct="1">
              <a:lnSpc>
                <a:spcPct val="90000"/>
              </a:lnSpc>
              <a:buClr>
                <a:schemeClr val="accent6"/>
              </a:buClr>
              <a:buFont typeface="Wingdings" pitchFamily="2" charset="2"/>
              <a:buChar char="§"/>
              <a:defRPr/>
            </a:pPr>
            <a:endParaRPr lang="en-US" sz="2400" dirty="0" smtClean="0"/>
          </a:p>
          <a:p>
            <a:pPr eaLnBrk="1" hangingPunct="1">
              <a:lnSpc>
                <a:spcPct val="90000"/>
              </a:lnSpc>
              <a:buClr>
                <a:schemeClr val="accent6"/>
              </a:buClr>
              <a:buFont typeface="Wingdings" pitchFamily="2" charset="2"/>
              <a:buChar char="§"/>
              <a:defRPr/>
            </a:pPr>
            <a:r>
              <a:rPr lang="en-US" sz="2400" dirty="0" smtClean="0"/>
              <a:t>The Coalition for Community Schools </a:t>
            </a:r>
          </a:p>
          <a:p>
            <a:pPr marL="45720" indent="0" eaLnBrk="1" hangingPunct="1">
              <a:lnSpc>
                <a:spcPct val="90000"/>
              </a:lnSpc>
              <a:buClr>
                <a:schemeClr val="accent6"/>
              </a:buClr>
              <a:buNone/>
              <a:defRPr/>
            </a:pPr>
            <a:r>
              <a:rPr lang="en-US" sz="2400" dirty="0" smtClean="0"/>
              <a:t>   </a:t>
            </a:r>
            <a:r>
              <a:rPr lang="en-US" sz="2400" u="sng" dirty="0" smtClean="0">
                <a:solidFill>
                  <a:schemeClr val="accent6"/>
                </a:solidFill>
                <a:hlinkClick r:id="rId4"/>
              </a:rPr>
              <a:t>www.communityschools.org</a:t>
            </a:r>
            <a:endParaRPr lang="en-US" sz="2400" u="sng" dirty="0" smtClean="0">
              <a:solidFill>
                <a:schemeClr val="accent6"/>
              </a:solidFill>
            </a:endParaRPr>
          </a:p>
        </p:txBody>
      </p:sp>
      <p:sp>
        <p:nvSpPr>
          <p:cNvPr id="24578" name="Title 1"/>
          <p:cNvSpPr>
            <a:spLocks noGrp="1"/>
          </p:cNvSpPr>
          <p:nvPr>
            <p:ph type="title"/>
          </p:nvPr>
        </p:nvSpPr>
        <p:spPr/>
        <p:txBody>
          <a:bodyPr/>
          <a:lstStyle/>
          <a:p>
            <a:pPr algn="l" eaLnBrk="1" hangingPunct="1"/>
            <a:r>
              <a:rPr lang="en-US" dirty="0" smtClean="0"/>
              <a:t>Resources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normAutofit/>
          </a:bodyPr>
          <a:lstStyle/>
          <a:p>
            <a:pPr algn="ctr" eaLnBrk="1" hangingPunct="1">
              <a:lnSpc>
                <a:spcPct val="90000"/>
              </a:lnSpc>
              <a:buFont typeface="Wingdings" pitchFamily="2" charset="2"/>
              <a:buNone/>
            </a:pPr>
            <a:endParaRPr lang="en-US" sz="2100" dirty="0" smtClean="0"/>
          </a:p>
          <a:p>
            <a:pPr algn="ctr" eaLnBrk="1" hangingPunct="1">
              <a:lnSpc>
                <a:spcPct val="90000"/>
              </a:lnSpc>
              <a:buFont typeface="Wingdings" pitchFamily="2" charset="2"/>
              <a:buNone/>
            </a:pPr>
            <a:r>
              <a:rPr lang="en-US" sz="2800" b="1" dirty="0" smtClean="0">
                <a:solidFill>
                  <a:schemeClr val="accent6"/>
                </a:solidFill>
              </a:rPr>
              <a:t>Federation for Community Schools</a:t>
            </a:r>
          </a:p>
          <a:p>
            <a:pPr algn="ctr" eaLnBrk="1" hangingPunct="1">
              <a:lnSpc>
                <a:spcPct val="90000"/>
              </a:lnSpc>
              <a:buFont typeface="Wingdings" pitchFamily="2" charset="2"/>
              <a:buNone/>
            </a:pPr>
            <a:r>
              <a:rPr lang="en-US" sz="1900" dirty="0" smtClean="0"/>
              <a:t>33 W. Grand, Suite 300</a:t>
            </a:r>
          </a:p>
          <a:p>
            <a:pPr algn="ctr" eaLnBrk="1" hangingPunct="1">
              <a:lnSpc>
                <a:spcPct val="90000"/>
              </a:lnSpc>
              <a:buFont typeface="Wingdings" pitchFamily="2" charset="2"/>
              <a:buNone/>
            </a:pPr>
            <a:r>
              <a:rPr lang="en-US" sz="1900" dirty="0" smtClean="0"/>
              <a:t>Chicago, IL  60654</a:t>
            </a:r>
          </a:p>
          <a:p>
            <a:pPr algn="ctr" eaLnBrk="1" hangingPunct="1">
              <a:lnSpc>
                <a:spcPct val="90000"/>
              </a:lnSpc>
              <a:buFont typeface="Wingdings" pitchFamily="2" charset="2"/>
              <a:buNone/>
            </a:pPr>
            <a:r>
              <a:rPr lang="en-US" sz="1900" dirty="0" smtClean="0"/>
              <a:t>312.836.0854</a:t>
            </a:r>
          </a:p>
          <a:p>
            <a:pPr algn="ctr" eaLnBrk="1" hangingPunct="1">
              <a:lnSpc>
                <a:spcPct val="90000"/>
              </a:lnSpc>
              <a:buFont typeface="Wingdings" pitchFamily="2" charset="2"/>
              <a:buNone/>
            </a:pPr>
            <a:r>
              <a:rPr lang="en-US" sz="1900" dirty="0" smtClean="0">
                <a:hlinkClick r:id="rId3"/>
              </a:rPr>
              <a:t>www.ilcommunityschools.org</a:t>
            </a:r>
            <a:endParaRPr lang="en-US" sz="1900" dirty="0" smtClean="0"/>
          </a:p>
          <a:p>
            <a:pPr algn="ctr" eaLnBrk="1" hangingPunct="1">
              <a:lnSpc>
                <a:spcPct val="90000"/>
              </a:lnSpc>
              <a:buFont typeface="Wingdings" pitchFamily="2" charset="2"/>
              <a:buNone/>
            </a:pPr>
            <a:endParaRPr lang="en-US" sz="1900" dirty="0" smtClean="0"/>
          </a:p>
          <a:p>
            <a:pPr algn="ctr" eaLnBrk="1" hangingPunct="1">
              <a:lnSpc>
                <a:spcPct val="90000"/>
              </a:lnSpc>
              <a:buFont typeface="Wingdings" pitchFamily="2" charset="2"/>
              <a:buNone/>
            </a:pPr>
            <a:r>
              <a:rPr lang="en-US" sz="1900" dirty="0" smtClean="0"/>
              <a:t>Melissa Mitchell</a:t>
            </a:r>
          </a:p>
          <a:p>
            <a:pPr algn="ctr" eaLnBrk="1" hangingPunct="1">
              <a:lnSpc>
                <a:spcPct val="90000"/>
              </a:lnSpc>
              <a:buFont typeface="Wingdings" pitchFamily="2" charset="2"/>
              <a:buNone/>
            </a:pPr>
            <a:r>
              <a:rPr lang="en-US" sz="1900" dirty="0" smtClean="0">
                <a:hlinkClick r:id="rId4"/>
              </a:rPr>
              <a:t>Melissa@ilcommunityschools.org</a:t>
            </a:r>
            <a:r>
              <a:rPr lang="en-US" sz="1900" dirty="0" smtClean="0"/>
              <a:t> </a:t>
            </a:r>
          </a:p>
          <a:p>
            <a:pPr algn="ctr" eaLnBrk="1" hangingPunct="1">
              <a:lnSpc>
                <a:spcPct val="90000"/>
              </a:lnSpc>
              <a:buFont typeface="Wingdings" pitchFamily="2" charset="2"/>
              <a:buNone/>
            </a:pPr>
            <a:endParaRPr lang="en-US" sz="1900" dirty="0" smtClean="0"/>
          </a:p>
          <a:p>
            <a:pPr algn="ctr" eaLnBrk="1" hangingPunct="1">
              <a:lnSpc>
                <a:spcPct val="90000"/>
              </a:lnSpc>
              <a:buFont typeface="Wingdings" pitchFamily="2" charset="2"/>
              <a:buNone/>
            </a:pPr>
            <a:endParaRPr lang="en-US" sz="1900" dirty="0" smtClean="0"/>
          </a:p>
        </p:txBody>
      </p:sp>
      <p:sp>
        <p:nvSpPr>
          <p:cNvPr id="25602" name="Rectangle 2"/>
          <p:cNvSpPr>
            <a:spLocks noGrp="1" noChangeArrowheads="1"/>
          </p:cNvSpPr>
          <p:nvPr>
            <p:ph type="title"/>
          </p:nvPr>
        </p:nvSpPr>
        <p:spPr/>
        <p:txBody>
          <a:bodyPr/>
          <a:lstStyle/>
          <a:p>
            <a:pPr algn="l" eaLnBrk="1" hangingPunct="1"/>
            <a:r>
              <a:rPr lang="en-US" sz="2800" b="1" dirty="0" smtClean="0"/>
              <a:t>Contact Information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74837"/>
            <a:ext cx="7924800" cy="3916363"/>
          </a:xfrm>
        </p:spPr>
        <p:txBody>
          <a:bodyPr/>
          <a:lstStyle/>
          <a:p>
            <a:pPr marL="0" indent="0">
              <a:buNone/>
            </a:pPr>
            <a:r>
              <a:rPr lang="en-US" sz="3600" dirty="0" smtClean="0"/>
              <a:t>A statewide collaborative that amplifies the voice and abilities of community schools.</a:t>
            </a:r>
          </a:p>
          <a:p>
            <a:pPr marL="0" indent="0">
              <a:buNone/>
            </a:pPr>
            <a:endParaRPr lang="en-US" dirty="0" smtClean="0"/>
          </a:p>
          <a:p>
            <a:pPr marL="0" indent="0" algn="ctr">
              <a:buNone/>
            </a:pPr>
            <a:endParaRPr lang="en-US" dirty="0" smtClean="0">
              <a:solidFill>
                <a:schemeClr val="tx1"/>
              </a:solidFill>
            </a:endParaRPr>
          </a:p>
          <a:p>
            <a:endParaRPr lang="en-US" dirty="0"/>
          </a:p>
        </p:txBody>
      </p:sp>
      <p:sp>
        <p:nvSpPr>
          <p:cNvPr id="5" name="Title 4"/>
          <p:cNvSpPr>
            <a:spLocks noGrp="1"/>
          </p:cNvSpPr>
          <p:nvPr>
            <p:ph type="title"/>
          </p:nvPr>
        </p:nvSpPr>
        <p:spPr>
          <a:xfrm>
            <a:off x="304800" y="228600"/>
            <a:ext cx="6553200" cy="1143000"/>
          </a:xfrm>
        </p:spPr>
        <p:txBody>
          <a:bodyPr>
            <a:normAutofit/>
          </a:bodyPr>
          <a:lstStyle/>
          <a:p>
            <a:pPr algn="l"/>
            <a:r>
              <a:rPr lang="en-US" dirty="0" smtClean="0"/>
              <a:t>The federation</a:t>
            </a:r>
            <a:br>
              <a:rPr lang="en-US" dirty="0" smtClean="0"/>
            </a:br>
            <a:r>
              <a:rPr lang="en-US" dirty="0" smtClean="0"/>
              <a:t>for Community Schools</a:t>
            </a:r>
            <a:endParaRPr lang="en-US" dirty="0"/>
          </a:p>
        </p:txBody>
      </p:sp>
    </p:spTree>
    <p:extLst>
      <p:ext uri="{BB962C8B-B14F-4D97-AF65-F5344CB8AC3E}">
        <p14:creationId xmlns:p14="http://schemas.microsoft.com/office/powerpoint/2010/main" val="1669909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i="1" dirty="0" smtClean="0"/>
              <a:t>Nationally</a:t>
            </a:r>
            <a:endParaRPr lang="en-US" i="1" dirty="0"/>
          </a:p>
        </p:txBody>
      </p:sp>
      <p:sp>
        <p:nvSpPr>
          <p:cNvPr id="3" name="Content Placeholder 2"/>
          <p:cNvSpPr>
            <a:spLocks noGrp="1"/>
          </p:cNvSpPr>
          <p:nvPr>
            <p:ph sz="half" idx="2"/>
          </p:nvPr>
        </p:nvSpPr>
        <p:spPr/>
        <p:txBody>
          <a:bodyPr/>
          <a:lstStyle/>
          <a:p>
            <a:r>
              <a:rPr lang="en-US" dirty="0" smtClean="0"/>
              <a:t>Coalition for Community Schools</a:t>
            </a:r>
          </a:p>
          <a:p>
            <a:r>
              <a:rPr lang="en-US" dirty="0" smtClean="0"/>
              <a:t>More than 2000 community schools around the country</a:t>
            </a:r>
          </a:p>
          <a:p>
            <a:r>
              <a:rPr lang="en-US" dirty="0" smtClean="0"/>
              <a:t>Networks forming in CA, NY, OH, MI and IN</a:t>
            </a:r>
          </a:p>
          <a:p>
            <a:r>
              <a:rPr lang="en-US" dirty="0" smtClean="0"/>
              <a:t>Federal legislation</a:t>
            </a:r>
            <a:endParaRPr lang="en-US" dirty="0"/>
          </a:p>
        </p:txBody>
      </p:sp>
      <p:sp>
        <p:nvSpPr>
          <p:cNvPr id="4" name="Text Placeholder 3"/>
          <p:cNvSpPr>
            <a:spLocks noGrp="1"/>
          </p:cNvSpPr>
          <p:nvPr>
            <p:ph type="body" sz="quarter" idx="3"/>
          </p:nvPr>
        </p:nvSpPr>
        <p:spPr/>
        <p:txBody>
          <a:bodyPr/>
          <a:lstStyle/>
          <a:p>
            <a:r>
              <a:rPr lang="en-US" i="1" dirty="0" smtClean="0"/>
              <a:t>In Illinois</a:t>
            </a:r>
            <a:endParaRPr lang="en-US" i="1" dirty="0"/>
          </a:p>
        </p:txBody>
      </p:sp>
      <p:sp>
        <p:nvSpPr>
          <p:cNvPr id="5" name="Content Placeholder 4"/>
          <p:cNvSpPr>
            <a:spLocks noGrp="1"/>
          </p:cNvSpPr>
          <p:nvPr>
            <p:ph sz="quarter" idx="4"/>
          </p:nvPr>
        </p:nvSpPr>
        <p:spPr/>
        <p:txBody>
          <a:bodyPr>
            <a:normAutofit lnSpcReduction="10000"/>
          </a:bodyPr>
          <a:lstStyle/>
          <a:p>
            <a:r>
              <a:rPr lang="en-US" dirty="0" smtClean="0"/>
              <a:t>Largest number of community schools in any state</a:t>
            </a:r>
          </a:p>
          <a:p>
            <a:r>
              <a:rPr lang="en-US" dirty="0" smtClean="0"/>
              <a:t>17 communities, more than 200 community schools</a:t>
            </a:r>
          </a:p>
          <a:p>
            <a:r>
              <a:rPr lang="en-US" dirty="0" smtClean="0"/>
              <a:t>Supportive policy at the state level, supportive Federal officials</a:t>
            </a:r>
            <a:endParaRPr lang="en-US" dirty="0"/>
          </a:p>
        </p:txBody>
      </p:sp>
      <p:sp>
        <p:nvSpPr>
          <p:cNvPr id="6" name="Title 5"/>
          <p:cNvSpPr>
            <a:spLocks noGrp="1"/>
          </p:cNvSpPr>
          <p:nvPr>
            <p:ph type="title"/>
          </p:nvPr>
        </p:nvSpPr>
        <p:spPr/>
        <p:txBody>
          <a:bodyPr/>
          <a:lstStyle/>
          <a:p>
            <a:r>
              <a:rPr lang="en-US" dirty="0" smtClean="0"/>
              <a:t>Part of a movement</a:t>
            </a:r>
            <a:endParaRPr lang="en-US" dirty="0"/>
          </a:p>
        </p:txBody>
      </p:sp>
    </p:spTree>
    <p:extLst>
      <p:ext uri="{BB962C8B-B14F-4D97-AF65-F5344CB8AC3E}">
        <p14:creationId xmlns:p14="http://schemas.microsoft.com/office/powerpoint/2010/main" val="2809034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4"/>
          </p:nvPr>
        </p:nvSpPr>
        <p:spPr>
          <a:xfrm>
            <a:off x="381001" y="2438399"/>
            <a:ext cx="8305800" cy="3687763"/>
          </a:xfrm>
        </p:spPr>
        <p:txBody>
          <a:bodyPr>
            <a:normAutofit lnSpcReduction="10000"/>
          </a:bodyPr>
          <a:lstStyle/>
          <a:p>
            <a:pPr marL="45720" indent="0">
              <a:buNone/>
            </a:pPr>
            <a:r>
              <a:rPr lang="en-US" dirty="0"/>
              <a:t>By bringing together public schools, non-profit organizations and local businesses community schools provide a broad range of programs and services to students and their families in support of comprehensive child development. </a:t>
            </a:r>
            <a:endParaRPr lang="en-US" dirty="0" smtClean="0"/>
          </a:p>
          <a:p>
            <a:pPr marL="45720" indent="0">
              <a:buNone/>
            </a:pPr>
            <a:endParaRPr lang="en-US" dirty="0"/>
          </a:p>
          <a:p>
            <a:pPr marL="45720" indent="0">
              <a:buNone/>
            </a:pPr>
            <a:r>
              <a:rPr lang="en-US" dirty="0" smtClean="0"/>
              <a:t>Through </a:t>
            </a:r>
            <a:r>
              <a:rPr lang="en-US" dirty="0"/>
              <a:t>this approach, community schools become the center of their communities, and create an environment where students and their families can reach their full potential. </a:t>
            </a:r>
          </a:p>
        </p:txBody>
      </p:sp>
      <p:sp>
        <p:nvSpPr>
          <p:cNvPr id="6" name="Title 5"/>
          <p:cNvSpPr>
            <a:spLocks noGrp="1"/>
          </p:cNvSpPr>
          <p:nvPr>
            <p:ph type="title"/>
          </p:nvPr>
        </p:nvSpPr>
        <p:spPr/>
        <p:txBody>
          <a:bodyPr/>
          <a:lstStyle/>
          <a:p>
            <a:r>
              <a:rPr lang="en-US" dirty="0" smtClean="0"/>
              <a:t>What is a community school?</a:t>
            </a:r>
            <a:endParaRPr lang="en-US" dirty="0"/>
          </a:p>
        </p:txBody>
      </p:sp>
    </p:spTree>
    <p:extLst>
      <p:ext uri="{BB962C8B-B14F-4D97-AF65-F5344CB8AC3E}">
        <p14:creationId xmlns:p14="http://schemas.microsoft.com/office/powerpoint/2010/main" val="2510423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457200" y="2057400"/>
            <a:ext cx="7620000" cy="3352800"/>
          </a:xfrm>
        </p:spPr>
        <p:txBody>
          <a:bodyPr>
            <a:normAutofit/>
          </a:bodyPr>
          <a:lstStyle/>
          <a:p>
            <a:pPr>
              <a:lnSpc>
                <a:spcPct val="80000"/>
              </a:lnSpc>
              <a:buClr>
                <a:schemeClr val="accent6"/>
              </a:buClr>
              <a:buFont typeface="Wingdings" pitchFamily="2" charset="2"/>
              <a:buChar char="§"/>
            </a:pPr>
            <a:r>
              <a:rPr lang="en-US" sz="3200" dirty="0" smtClean="0"/>
              <a:t> Looks different across and within communities</a:t>
            </a:r>
          </a:p>
          <a:p>
            <a:pPr>
              <a:lnSpc>
                <a:spcPct val="80000"/>
              </a:lnSpc>
              <a:buClr>
                <a:schemeClr val="accent6"/>
              </a:buClr>
              <a:buFont typeface="Wingdings" pitchFamily="2" charset="2"/>
              <a:buChar char="§"/>
            </a:pPr>
            <a:r>
              <a:rPr lang="en-US" sz="3200" dirty="0" smtClean="0"/>
              <a:t>Unique families, unique needs, unique assets</a:t>
            </a:r>
          </a:p>
          <a:p>
            <a:pPr>
              <a:lnSpc>
                <a:spcPct val="80000"/>
              </a:lnSpc>
              <a:buClr>
                <a:schemeClr val="accent6"/>
              </a:buClr>
              <a:buFont typeface="Wingdings" pitchFamily="2" charset="2"/>
              <a:buChar char="§"/>
            </a:pPr>
            <a:r>
              <a:rPr lang="en-US" sz="3200" dirty="0" smtClean="0"/>
              <a:t>Importance of shared vision, clear goals</a:t>
            </a:r>
          </a:p>
          <a:p>
            <a:pPr eaLnBrk="1" hangingPunct="1">
              <a:lnSpc>
                <a:spcPct val="80000"/>
              </a:lnSpc>
            </a:pPr>
            <a:endParaRPr lang="en-US" sz="1900" dirty="0" smtClean="0"/>
          </a:p>
          <a:p>
            <a:pPr eaLnBrk="1" hangingPunct="1">
              <a:lnSpc>
                <a:spcPct val="80000"/>
              </a:lnSpc>
              <a:buFont typeface="Wingdings" pitchFamily="2" charset="2"/>
              <a:buNone/>
            </a:pPr>
            <a:endParaRPr lang="en-US" sz="1900" dirty="0" smtClean="0"/>
          </a:p>
          <a:p>
            <a:pPr eaLnBrk="1" hangingPunct="1">
              <a:lnSpc>
                <a:spcPct val="80000"/>
              </a:lnSpc>
            </a:pPr>
            <a:endParaRPr lang="en-US" sz="1900" dirty="0" smtClean="0"/>
          </a:p>
          <a:p>
            <a:pPr eaLnBrk="1" hangingPunct="1">
              <a:lnSpc>
                <a:spcPct val="80000"/>
              </a:lnSpc>
              <a:buFont typeface="Wingdings" pitchFamily="2" charset="2"/>
              <a:buNone/>
            </a:pPr>
            <a:endParaRPr lang="en-US" sz="1900" dirty="0" smtClean="0"/>
          </a:p>
          <a:p>
            <a:pPr eaLnBrk="1" hangingPunct="1">
              <a:lnSpc>
                <a:spcPct val="80000"/>
              </a:lnSpc>
            </a:pPr>
            <a:endParaRPr lang="en-US" sz="1900" dirty="0" smtClean="0"/>
          </a:p>
        </p:txBody>
      </p:sp>
      <p:sp>
        <p:nvSpPr>
          <p:cNvPr id="9218" name="Rectangle 2"/>
          <p:cNvSpPr>
            <a:spLocks noGrp="1" noChangeArrowheads="1"/>
          </p:cNvSpPr>
          <p:nvPr>
            <p:ph type="title"/>
          </p:nvPr>
        </p:nvSpPr>
        <p:spPr>
          <a:xfrm>
            <a:off x="304800" y="228600"/>
            <a:ext cx="7164387" cy="1143000"/>
          </a:xfrm>
        </p:spPr>
        <p:txBody>
          <a:bodyPr>
            <a:normAutofit/>
          </a:bodyPr>
          <a:lstStyle/>
          <a:p>
            <a:pPr algn="l" eaLnBrk="1" hangingPunct="1"/>
            <a:r>
              <a:rPr lang="en-US" dirty="0" smtClean="0"/>
              <a:t>A strategy…not plug-and-play</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Improved attendance and grades</a:t>
            </a:r>
          </a:p>
          <a:p>
            <a:r>
              <a:rPr lang="en-US" dirty="0" smtClean="0"/>
              <a:t>Positive changes in school climate and culture</a:t>
            </a:r>
          </a:p>
          <a:p>
            <a:r>
              <a:rPr lang="en-US" dirty="0" smtClean="0"/>
              <a:t>Sustained structure for connecting communities, families an schools</a:t>
            </a:r>
          </a:p>
          <a:p>
            <a:r>
              <a:rPr lang="en-US" dirty="0" smtClean="0"/>
              <a:t>Overcoming barriers to learning and development</a:t>
            </a:r>
          </a:p>
          <a:p>
            <a:r>
              <a:rPr lang="en-US" dirty="0" smtClean="0"/>
              <a:t>Access to opportunities all children need to succeed and thrive</a:t>
            </a:r>
            <a:endParaRPr lang="en-US" dirty="0"/>
          </a:p>
        </p:txBody>
      </p:sp>
      <p:sp>
        <p:nvSpPr>
          <p:cNvPr id="3" name="Title 2"/>
          <p:cNvSpPr>
            <a:spLocks noGrp="1"/>
          </p:cNvSpPr>
          <p:nvPr>
            <p:ph type="title"/>
          </p:nvPr>
        </p:nvSpPr>
        <p:spPr/>
        <p:txBody>
          <a:bodyPr/>
          <a:lstStyle/>
          <a:p>
            <a:r>
              <a:rPr lang="en-US" dirty="0" smtClean="0"/>
              <a:t>outcomes</a:t>
            </a:r>
            <a:endParaRPr lang="en-US" dirty="0"/>
          </a:p>
        </p:txBody>
      </p:sp>
    </p:spTree>
    <p:extLst>
      <p:ext uri="{BB962C8B-B14F-4D97-AF65-F5344CB8AC3E}">
        <p14:creationId xmlns:p14="http://schemas.microsoft.com/office/powerpoint/2010/main" val="2083211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Baltimore framework</a:t>
            </a:r>
            <a:endParaRPr lang="en-US" dirty="0"/>
          </a:p>
        </p:txBody>
      </p:sp>
      <p:pic>
        <p:nvPicPr>
          <p:cNvPr id="4" name="Content Placeholder 3"/>
          <p:cNvPicPr>
            <a:picLocks noGrp="1" noChangeAspect="1"/>
          </p:cNvPicPr>
          <p:nvPr>
            <p:ph idx="1"/>
          </p:nvPr>
        </p:nvPicPr>
        <p:blipFill>
          <a:blip r:embed="rId3"/>
          <a:stretch>
            <a:fillRect/>
          </a:stretch>
        </p:blipFill>
        <p:spPr>
          <a:xfrm>
            <a:off x="1219200" y="1719263"/>
            <a:ext cx="6296011" cy="4948418"/>
          </a:xfrm>
          <a:prstGeom prst="rect">
            <a:avLst/>
          </a:prstGeom>
        </p:spPr>
      </p:pic>
    </p:spTree>
    <p:extLst>
      <p:ext uri="{BB962C8B-B14F-4D97-AF65-F5344CB8AC3E}">
        <p14:creationId xmlns:p14="http://schemas.microsoft.com/office/powerpoint/2010/main" val="3313417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457200" y="1699418"/>
            <a:ext cx="8229600" cy="4525963"/>
          </a:xfrm>
        </p:spPr>
        <p:txBody>
          <a:bodyPr>
            <a:normAutofit/>
          </a:bodyPr>
          <a:lstStyle/>
          <a:p>
            <a:pPr>
              <a:buNone/>
            </a:pPr>
            <a:r>
              <a:rPr lang="en-US" sz="3200" dirty="0"/>
              <a:t>A school makes </a:t>
            </a:r>
            <a:r>
              <a:rPr lang="en-US" sz="3200" dirty="0" smtClean="0"/>
              <a:t>the </a:t>
            </a:r>
            <a:r>
              <a:rPr lang="en-US" sz="3200" dirty="0">
                <a:solidFill>
                  <a:schemeClr val="accent6"/>
                </a:solidFill>
              </a:rPr>
              <a:t>transformation</a:t>
            </a:r>
            <a:r>
              <a:rPr lang="en-US" sz="3200" dirty="0"/>
              <a:t> into a community school by implementing the </a:t>
            </a:r>
            <a:r>
              <a:rPr lang="en-US" sz="3200" b="1" dirty="0">
                <a:solidFill>
                  <a:schemeClr val="accent6"/>
                </a:solidFill>
              </a:rPr>
              <a:t>ABC</a:t>
            </a:r>
            <a:r>
              <a:rPr lang="en-US" sz="3200" dirty="0">
                <a:solidFill>
                  <a:schemeClr val="accent6"/>
                </a:solidFill>
              </a:rPr>
              <a:t>s</a:t>
            </a:r>
            <a:r>
              <a:rPr lang="en-US" sz="3200" dirty="0" smtClean="0"/>
              <a:t>:</a:t>
            </a:r>
          </a:p>
          <a:p>
            <a:pPr>
              <a:buNone/>
            </a:pPr>
            <a:endParaRPr lang="en-US" sz="3200" dirty="0"/>
          </a:p>
          <a:p>
            <a:pPr>
              <a:buNone/>
            </a:pPr>
            <a:r>
              <a:rPr lang="en-US" sz="3600" b="1" dirty="0" smtClean="0">
                <a:solidFill>
                  <a:schemeClr val="accent6"/>
                </a:solidFill>
              </a:rPr>
              <a:t>A</a:t>
            </a:r>
            <a:r>
              <a:rPr lang="en-US" sz="3600" b="1" dirty="0" smtClean="0"/>
              <a:t>ligning partners &amp; programming</a:t>
            </a:r>
          </a:p>
          <a:p>
            <a:pPr>
              <a:buNone/>
            </a:pPr>
            <a:r>
              <a:rPr lang="en-US" sz="3600" b="1" dirty="0" smtClean="0">
                <a:solidFill>
                  <a:schemeClr val="accent6"/>
                </a:solidFill>
              </a:rPr>
              <a:t>B</a:t>
            </a:r>
            <a:r>
              <a:rPr lang="en-US" sz="3600" b="1" dirty="0" smtClean="0"/>
              <a:t>ringing </a:t>
            </a:r>
            <a:r>
              <a:rPr lang="en-US" sz="3600" b="1" dirty="0"/>
              <a:t>together all </a:t>
            </a:r>
            <a:r>
              <a:rPr lang="en-US" sz="3600" b="1" dirty="0" smtClean="0"/>
              <a:t>stakeholders</a:t>
            </a:r>
          </a:p>
          <a:p>
            <a:pPr>
              <a:buNone/>
            </a:pPr>
            <a:r>
              <a:rPr lang="en-US" sz="3600" b="1" dirty="0" smtClean="0">
                <a:solidFill>
                  <a:schemeClr val="accent6"/>
                </a:solidFill>
              </a:rPr>
              <a:t>C</a:t>
            </a:r>
            <a:r>
              <a:rPr lang="en-US" sz="3600" b="1" dirty="0" smtClean="0"/>
              <a:t>oordinating </a:t>
            </a:r>
            <a:r>
              <a:rPr lang="en-US" sz="3600" b="1" dirty="0"/>
              <a:t>community resources</a:t>
            </a:r>
          </a:p>
        </p:txBody>
      </p:sp>
      <p:sp>
        <p:nvSpPr>
          <p:cNvPr id="10242" name="Rectangle 2"/>
          <p:cNvSpPr>
            <a:spLocks noGrp="1" noChangeArrowheads="1"/>
          </p:cNvSpPr>
          <p:nvPr>
            <p:ph type="title"/>
          </p:nvPr>
        </p:nvSpPr>
        <p:spPr>
          <a:xfrm>
            <a:off x="228600" y="393406"/>
            <a:ext cx="8381260" cy="1054394"/>
          </a:xfrm>
        </p:spPr>
        <p:txBody>
          <a:bodyPr>
            <a:normAutofit fontScale="90000"/>
          </a:bodyPr>
          <a:lstStyle/>
          <a:p>
            <a:pPr algn="l" eaLnBrk="1" hangingPunct="1"/>
            <a:r>
              <a:rPr lang="en-US" dirty="0" smtClean="0"/>
              <a:t>ABC</a:t>
            </a:r>
            <a:r>
              <a:rPr lang="en-US" sz="2200" dirty="0"/>
              <a:t>S</a:t>
            </a:r>
            <a:r>
              <a:rPr lang="en-US" dirty="0" smtClean="0"/>
              <a:t> of </a:t>
            </a:r>
            <a:br>
              <a:rPr lang="en-US" dirty="0" smtClean="0"/>
            </a:br>
            <a:r>
              <a:rPr lang="en-US" dirty="0" smtClean="0"/>
              <a:t>Community Schools</a:t>
            </a:r>
          </a:p>
        </p:txBody>
      </p:sp>
      <p:sp>
        <p:nvSpPr>
          <p:cNvPr id="10244" name="WordArt 4"/>
          <p:cNvSpPr>
            <a:spLocks noChangeArrowheads="1" noChangeShapeType="1" noTextEdit="1"/>
          </p:cNvSpPr>
          <p:nvPr/>
        </p:nvSpPr>
        <p:spPr bwMode="auto">
          <a:xfrm>
            <a:off x="1524000" y="3962400"/>
            <a:ext cx="1752600" cy="771525"/>
          </a:xfrm>
          <a:prstGeom prst="rect">
            <a:avLst/>
          </a:prstGeom>
        </p:spPr>
        <p:txBody>
          <a:bodyPr wrap="none" fromWordArt="1">
            <a:prstTxWarp prst="textPlain">
              <a:avLst>
                <a:gd name="adj" fmla="val 50000"/>
              </a:avLst>
            </a:prstTxWarp>
          </a:bodyPr>
          <a:lstStyle/>
          <a:p>
            <a:pPr algn="ctr"/>
            <a:endParaRPr lang="en-US" sz="54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endParaRPr>
          </a:p>
        </p:txBody>
      </p:sp>
    </p:spTree>
    <p:extLst>
      <p:ext uri="{BB962C8B-B14F-4D97-AF65-F5344CB8AC3E}">
        <p14:creationId xmlns:p14="http://schemas.microsoft.com/office/powerpoint/2010/main" val="3672923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57200" y="2190750"/>
            <a:ext cx="3200400" cy="3733800"/>
          </a:xfrm>
        </p:spPr>
        <p:txBody>
          <a:bodyPr>
            <a:noAutofit/>
          </a:bodyPr>
          <a:lstStyle/>
          <a:p>
            <a:pPr marL="45720" algn="l">
              <a:lnSpc>
                <a:spcPct val="80000"/>
              </a:lnSpc>
              <a:defRPr/>
            </a:pPr>
            <a:endParaRPr lang="en-US" sz="2800" dirty="0" smtClean="0"/>
          </a:p>
          <a:p>
            <a:pPr marL="45720" algn="l">
              <a:lnSpc>
                <a:spcPct val="80000"/>
              </a:lnSpc>
              <a:defRPr/>
            </a:pPr>
            <a:endParaRPr lang="en-US" sz="2800" dirty="0"/>
          </a:p>
          <a:p>
            <a:pPr marL="45720" algn="l">
              <a:lnSpc>
                <a:spcPct val="80000"/>
              </a:lnSpc>
              <a:defRPr/>
            </a:pPr>
            <a:endParaRPr lang="en-US" sz="2800" dirty="0" smtClean="0"/>
          </a:p>
          <a:p>
            <a:pPr marL="45720" algn="l">
              <a:lnSpc>
                <a:spcPct val="80000"/>
              </a:lnSpc>
              <a:defRPr/>
            </a:pPr>
            <a:endParaRPr lang="en-US" sz="2800" dirty="0"/>
          </a:p>
          <a:p>
            <a:pPr marL="45720" algn="l">
              <a:lnSpc>
                <a:spcPct val="80000"/>
              </a:lnSpc>
              <a:defRPr/>
            </a:pPr>
            <a:r>
              <a:rPr lang="en-US" sz="2800" dirty="0" smtClean="0"/>
              <a:t>In </a:t>
            </a:r>
            <a:r>
              <a:rPr lang="en-US" sz="2800" dirty="0"/>
              <a:t>a community school, out-of-school-time programming aligns and complements—but does not replicate--school-day </a:t>
            </a:r>
            <a:r>
              <a:rPr lang="en-US" sz="2800" dirty="0" smtClean="0"/>
              <a:t>learning</a:t>
            </a:r>
          </a:p>
        </p:txBody>
      </p:sp>
      <p:sp>
        <p:nvSpPr>
          <p:cNvPr id="11266" name="Rectangle 2"/>
          <p:cNvSpPr>
            <a:spLocks noGrp="1" noChangeArrowheads="1"/>
          </p:cNvSpPr>
          <p:nvPr>
            <p:ph type="title"/>
          </p:nvPr>
        </p:nvSpPr>
        <p:spPr>
          <a:noFill/>
        </p:spPr>
        <p:txBody>
          <a:bodyPr>
            <a:normAutofit fontScale="90000"/>
          </a:bodyPr>
          <a:lstStyle/>
          <a:p>
            <a:pPr algn="l" eaLnBrk="1" hangingPunct="1"/>
            <a:r>
              <a:rPr lang="en-US" sz="3600" dirty="0" smtClean="0">
                <a:solidFill>
                  <a:schemeClr val="accent6"/>
                </a:solidFill>
              </a:rPr>
              <a:t>Aligning</a:t>
            </a:r>
            <a:r>
              <a:rPr lang="en-US" sz="3600" dirty="0" smtClean="0"/>
              <a:t> </a:t>
            </a:r>
            <a:br>
              <a:rPr lang="en-US" sz="3600" dirty="0" smtClean="0"/>
            </a:br>
            <a:r>
              <a:rPr lang="en-US" sz="3600" dirty="0" smtClean="0"/>
              <a:t>Partners &amp; Programming</a:t>
            </a:r>
          </a:p>
        </p:txBody>
      </p:sp>
      <p:pic>
        <p:nvPicPr>
          <p:cNvPr id="5" name="Picture 4" descr="kids with gerbi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286000"/>
            <a:ext cx="4876800" cy="3657600"/>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9229</TotalTime>
  <Words>1354</Words>
  <Application>Microsoft Office PowerPoint</Application>
  <PresentationFormat>On-screen Show (4:3)</PresentationFormat>
  <Paragraphs>168</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Book Antiqua</vt:lpstr>
      <vt:lpstr>Lucida Sans</vt:lpstr>
      <vt:lpstr>Verdana</vt:lpstr>
      <vt:lpstr>Wingdings</vt:lpstr>
      <vt:lpstr>Wingdings 2</vt:lpstr>
      <vt:lpstr>Grid</vt:lpstr>
      <vt:lpstr>PowerPoint Presentation</vt:lpstr>
      <vt:lpstr>The federation for Community Schools</vt:lpstr>
      <vt:lpstr>Part of a movement</vt:lpstr>
      <vt:lpstr>What is a community school?</vt:lpstr>
      <vt:lpstr>A strategy…not plug-and-play</vt:lpstr>
      <vt:lpstr>outcomes</vt:lpstr>
      <vt:lpstr>Baltimore framework</vt:lpstr>
      <vt:lpstr>ABCS of  Community Schools</vt:lpstr>
      <vt:lpstr>Aligning  Partners &amp; Programming</vt:lpstr>
      <vt:lpstr> Bringing  Together Stakeholders</vt:lpstr>
      <vt:lpstr> Coordinating  Resources</vt:lpstr>
      <vt:lpstr>What kinds of supports?</vt:lpstr>
      <vt:lpstr>Why a community school approach?</vt:lpstr>
      <vt:lpstr>Shared vision</vt:lpstr>
      <vt:lpstr>Resource coordinator</vt:lpstr>
      <vt:lpstr>Resources</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Federation for  Community Schools</dc:title>
  <dc:creator>Melissa Mitchell</dc:creator>
  <cp:lastModifiedBy>Rothkopf, Elizabeth</cp:lastModifiedBy>
  <cp:revision>205</cp:revision>
  <cp:lastPrinted>2016-02-03T18:48:46Z</cp:lastPrinted>
  <dcterms:created xsi:type="dcterms:W3CDTF">2008-10-22T15:24:06Z</dcterms:created>
  <dcterms:modified xsi:type="dcterms:W3CDTF">2016-06-14T04:17:52Z</dcterms:modified>
</cp:coreProperties>
</file>