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2"/>
  </p:sldMasterIdLst>
  <p:notesMasterIdLst>
    <p:notesMasterId r:id="rId14"/>
  </p:notesMasterIdLst>
  <p:sldIdLst>
    <p:sldId id="272" r:id="rId3"/>
    <p:sldId id="273" r:id="rId4"/>
    <p:sldId id="281" r:id="rId5"/>
    <p:sldId id="286" r:id="rId6"/>
    <p:sldId id="274" r:id="rId7"/>
    <p:sldId id="280" r:id="rId8"/>
    <p:sldId id="287" r:id="rId9"/>
    <p:sldId id="275" r:id="rId10"/>
    <p:sldId id="277" r:id="rId11"/>
    <p:sldId id="288" r:id="rId12"/>
    <p:sldId id="28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6/13/2016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959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33018674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379035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87900914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268379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77272460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894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812175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8542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1308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20383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22678E-214C-4CF8-97C7-95015FB02960}" type="datetime1">
              <a:rPr lang="en-US" smtClean="0"/>
              <a:t>6/13/2016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30641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6/13/2016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0656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6/13/2016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0910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681253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5" name="Date Placeholder 4"/>
          <p:cNvSpPr>
            <a:spLocks noGrp="1"/>
          </p:cNvSpPr>
          <p:nvPr>
            <p:ph type="dt" sz="half" idx="10"/>
          </p:nvPr>
        </p:nvSpPr>
        <p:spPr/>
        <p:txBody>
          <a:bodyPr/>
          <a:lstStyle/>
          <a:p>
            <a:fld id="{1359EFBB-CFA1-4AA8-9123-F0B52DBD84FE}" type="datetime1">
              <a:rPr lang="en-US" smtClean="0"/>
              <a:t>6/13/2016</a:t>
            </a:fld>
            <a:endParaRPr lang="en-US"/>
          </a:p>
        </p:txBody>
      </p:sp>
    </p:spTree>
    <p:extLst>
      <p:ext uri="{BB962C8B-B14F-4D97-AF65-F5344CB8AC3E}">
        <p14:creationId xmlns:p14="http://schemas.microsoft.com/office/powerpoint/2010/main" val="214205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t>6/13/2016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91832485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00756" y="1803163"/>
            <a:ext cx="8750894" cy="2512592"/>
          </a:xfrm>
        </p:spPr>
        <p:txBody>
          <a:bodyPr anchor="ctr"/>
          <a:lstStyle/>
          <a:p>
            <a:pPr algn="ctr"/>
            <a:r>
              <a:rPr lang="en-US" b="1" dirty="0" smtClean="0">
                <a:solidFill>
                  <a:schemeClr val="accent2">
                    <a:lumMod val="75000"/>
                  </a:schemeClr>
                </a:solidFill>
              </a:rPr>
              <a:t>Supported Transitions for Children and Families</a:t>
            </a:r>
            <a:endParaRPr lang="en-US" b="1" dirty="0">
              <a:solidFill>
                <a:schemeClr val="accent2">
                  <a:lumMod val="75000"/>
                </a:schemeClr>
              </a:solidFill>
            </a:endParaRPr>
          </a:p>
        </p:txBody>
      </p:sp>
      <p:sp>
        <p:nvSpPr>
          <p:cNvPr id="5" name="Subtitle 4"/>
          <p:cNvSpPr>
            <a:spLocks noGrp="1"/>
          </p:cNvSpPr>
          <p:nvPr>
            <p:ph type="subTitle" idx="1"/>
          </p:nvPr>
        </p:nvSpPr>
        <p:spPr>
          <a:xfrm>
            <a:off x="4153256" y="5114159"/>
            <a:ext cx="5298394" cy="1333144"/>
          </a:xfrm>
        </p:spPr>
        <p:txBody>
          <a:bodyPr anchor="ctr">
            <a:normAutofit/>
          </a:bodyPr>
          <a:lstStyle/>
          <a:p>
            <a:pPr algn="l">
              <a:spcBef>
                <a:spcPts val="0"/>
              </a:spcBef>
            </a:pPr>
            <a:r>
              <a:rPr lang="en-US" sz="2000" dirty="0" smtClean="0">
                <a:solidFill>
                  <a:schemeClr val="tx1"/>
                </a:solidFill>
              </a:rPr>
              <a:t>Ericka Williams</a:t>
            </a:r>
          </a:p>
          <a:p>
            <a:pPr algn="l">
              <a:spcBef>
                <a:spcPts val="0"/>
              </a:spcBef>
            </a:pPr>
            <a:r>
              <a:rPr lang="en-US" sz="2000" dirty="0" smtClean="0">
                <a:solidFill>
                  <a:schemeClr val="tx1"/>
                </a:solidFill>
              </a:rPr>
              <a:t>Family </a:t>
            </a:r>
            <a:r>
              <a:rPr lang="en-US" sz="2000" dirty="0">
                <a:solidFill>
                  <a:schemeClr val="tx1"/>
                </a:solidFill>
              </a:rPr>
              <a:t>and Child Support </a:t>
            </a:r>
            <a:r>
              <a:rPr lang="en-US" sz="2000" dirty="0" smtClean="0">
                <a:solidFill>
                  <a:schemeClr val="tx1"/>
                </a:solidFill>
              </a:rPr>
              <a:t>Services</a:t>
            </a:r>
          </a:p>
          <a:p>
            <a:pPr algn="l">
              <a:spcBef>
                <a:spcPts val="0"/>
              </a:spcBef>
            </a:pPr>
            <a:r>
              <a:rPr lang="en-US" sz="2000" dirty="0" smtClean="0">
                <a:solidFill>
                  <a:schemeClr val="tx1"/>
                </a:solidFill>
              </a:rPr>
              <a:t>Catholic Charities, Diocese </a:t>
            </a:r>
            <a:r>
              <a:rPr lang="en-US" sz="2000" dirty="0">
                <a:solidFill>
                  <a:schemeClr val="tx1"/>
                </a:solidFill>
              </a:rPr>
              <a:t>of Joliet </a:t>
            </a:r>
          </a:p>
        </p:txBody>
      </p:sp>
      <p:sp>
        <p:nvSpPr>
          <p:cNvPr id="3" name="TextBox 2"/>
          <p:cNvSpPr txBox="1"/>
          <p:nvPr/>
        </p:nvSpPr>
        <p:spPr>
          <a:xfrm>
            <a:off x="369921" y="5272899"/>
            <a:ext cx="3603872" cy="1015663"/>
          </a:xfrm>
          <a:prstGeom prst="rect">
            <a:avLst/>
          </a:prstGeom>
          <a:noFill/>
        </p:spPr>
        <p:txBody>
          <a:bodyPr wrap="none" rtlCol="0">
            <a:spAutoFit/>
          </a:bodyPr>
          <a:lstStyle/>
          <a:p>
            <a:r>
              <a:rPr lang="en-US" sz="2000" dirty="0" smtClean="0"/>
              <a:t>Kristy Siebert</a:t>
            </a:r>
          </a:p>
          <a:p>
            <a:r>
              <a:rPr lang="en-US" sz="2000" dirty="0" smtClean="0"/>
              <a:t>Child-Parent Center</a:t>
            </a:r>
          </a:p>
          <a:p>
            <a:r>
              <a:rPr lang="en-US" sz="2000" dirty="0" smtClean="0"/>
              <a:t>McLean County Unit 5 Schools</a:t>
            </a:r>
            <a:endParaRPr lang="en-US" sz="2000"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344681"/>
            <a:ext cx="8596668" cy="1320800"/>
          </a:xfrm>
        </p:spPr>
        <p:txBody>
          <a:bodyPr anchor="ctr">
            <a:normAutofit/>
          </a:bodyPr>
          <a:lstStyle/>
          <a:p>
            <a:r>
              <a:rPr lang="en-US" sz="4800" b="1" dirty="0">
                <a:solidFill>
                  <a:schemeClr val="accent2">
                    <a:lumMod val="75000"/>
                  </a:schemeClr>
                </a:solidFill>
              </a:rPr>
              <a:t>Collaboration Time</a:t>
            </a:r>
          </a:p>
        </p:txBody>
      </p:sp>
      <p:sp>
        <p:nvSpPr>
          <p:cNvPr id="2" name="Content Placeholder 1"/>
          <p:cNvSpPr>
            <a:spLocks noGrp="1"/>
          </p:cNvSpPr>
          <p:nvPr>
            <p:ph idx="1"/>
          </p:nvPr>
        </p:nvSpPr>
        <p:spPr>
          <a:xfrm>
            <a:off x="677334" y="1401510"/>
            <a:ext cx="8596668" cy="4683095"/>
          </a:xfrm>
        </p:spPr>
        <p:txBody>
          <a:bodyPr anchor="ctr">
            <a:normAutofit/>
          </a:bodyPr>
          <a:lstStyle/>
          <a:p>
            <a:r>
              <a:rPr lang="en-US" sz="3200" b="1" dirty="0"/>
              <a:t>With your group, explore ideas around the three questions.</a:t>
            </a:r>
          </a:p>
          <a:p>
            <a:pPr lvl="1"/>
            <a:r>
              <a:rPr lang="en-US" sz="3000" b="1" dirty="0"/>
              <a:t>10 minutes for each idea</a:t>
            </a:r>
          </a:p>
          <a:p>
            <a:r>
              <a:rPr lang="en-US" sz="3200" b="1" dirty="0"/>
              <a:t>Record your ideas on large paper.</a:t>
            </a:r>
          </a:p>
          <a:p>
            <a:r>
              <a:rPr lang="en-US" sz="3200" b="1" dirty="0"/>
              <a:t>Leave the large paper at the table.</a:t>
            </a:r>
          </a:p>
          <a:p>
            <a:r>
              <a:rPr lang="en-US" sz="3200" b="1" dirty="0"/>
              <a:t>Ideas generated will be shared with whole group at the end.</a:t>
            </a:r>
          </a:p>
        </p:txBody>
      </p:sp>
    </p:spTree>
    <p:extLst>
      <p:ext uri="{BB962C8B-B14F-4D97-AF65-F5344CB8AC3E}">
        <p14:creationId xmlns:p14="http://schemas.microsoft.com/office/powerpoint/2010/main" val="2302353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solidFill>
                  <a:schemeClr val="accent2">
                    <a:lumMod val="75000"/>
                  </a:schemeClr>
                </a:solidFill>
              </a:rPr>
              <a:t>Next Steps</a:t>
            </a:r>
          </a:p>
        </p:txBody>
      </p:sp>
      <p:sp>
        <p:nvSpPr>
          <p:cNvPr id="2" name="Content Placeholder 1"/>
          <p:cNvSpPr>
            <a:spLocks noGrp="1"/>
          </p:cNvSpPr>
          <p:nvPr>
            <p:ph idx="1"/>
          </p:nvPr>
        </p:nvSpPr>
        <p:spPr>
          <a:xfrm>
            <a:off x="677334" y="1401511"/>
            <a:ext cx="8596668" cy="2948298"/>
          </a:xfrm>
        </p:spPr>
        <p:txBody>
          <a:bodyPr anchor="ctr">
            <a:normAutofit/>
          </a:bodyPr>
          <a:lstStyle/>
          <a:p>
            <a:r>
              <a:rPr lang="en-US" sz="3200" b="1" dirty="0" smtClean="0"/>
              <a:t>What are some ideas that might work for your program/school?</a:t>
            </a:r>
          </a:p>
        </p:txBody>
      </p:sp>
    </p:spTree>
    <p:extLst>
      <p:ext uri="{BB962C8B-B14F-4D97-AF65-F5344CB8AC3E}">
        <p14:creationId xmlns:p14="http://schemas.microsoft.com/office/powerpoint/2010/main" val="129240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0199" y="289072"/>
            <a:ext cx="9306142" cy="1320800"/>
          </a:xfrm>
        </p:spPr>
        <p:txBody>
          <a:bodyPr>
            <a:noAutofit/>
          </a:bodyPr>
          <a:lstStyle/>
          <a:p>
            <a:r>
              <a:rPr lang="en-US" sz="4200" b="1" dirty="0">
                <a:solidFill>
                  <a:schemeClr val="accent2">
                    <a:lumMod val="75000"/>
                  </a:schemeClr>
                </a:solidFill>
              </a:rPr>
              <a:t>Family and Support Services</a:t>
            </a:r>
            <a:br>
              <a:rPr lang="en-US" sz="4200" b="1" dirty="0">
                <a:solidFill>
                  <a:schemeClr val="accent2">
                    <a:lumMod val="75000"/>
                  </a:schemeClr>
                </a:solidFill>
              </a:rPr>
            </a:br>
            <a:r>
              <a:rPr lang="en-US" sz="4200" b="1" dirty="0">
                <a:solidFill>
                  <a:schemeClr val="accent2">
                    <a:lumMod val="75000"/>
                  </a:schemeClr>
                </a:solidFill>
              </a:rPr>
              <a:t>Catholic Charities, Diocese of Joliet</a:t>
            </a:r>
          </a:p>
        </p:txBody>
      </p:sp>
      <p:sp>
        <p:nvSpPr>
          <p:cNvPr id="2" name="Content Placeholder 1"/>
          <p:cNvSpPr>
            <a:spLocks noGrp="1"/>
          </p:cNvSpPr>
          <p:nvPr>
            <p:ph idx="1"/>
          </p:nvPr>
        </p:nvSpPr>
        <p:spPr>
          <a:xfrm>
            <a:off x="660242" y="1794616"/>
            <a:ext cx="8596668" cy="4734370"/>
          </a:xfrm>
        </p:spPr>
        <p:txBody>
          <a:bodyPr anchor="ctr">
            <a:normAutofit fontScale="92500" lnSpcReduction="20000"/>
          </a:bodyPr>
          <a:lstStyle/>
          <a:p>
            <a:r>
              <a:rPr lang="en-US" sz="3200" b="1" dirty="0" smtClean="0"/>
              <a:t>Head </a:t>
            </a:r>
            <a:r>
              <a:rPr lang="en-US" sz="3200" b="1" dirty="0"/>
              <a:t>Start is a program of the United States Department of Health and Human Services that provides comprehensive early childhood education, health, nutrition, and parent involvement services to low-income children and their families</a:t>
            </a:r>
            <a:r>
              <a:rPr lang="en-US" sz="3200" b="1" dirty="0" smtClean="0"/>
              <a:t>.</a:t>
            </a:r>
            <a:endParaRPr lang="en-US" sz="3200" b="1" dirty="0"/>
          </a:p>
          <a:p>
            <a:r>
              <a:rPr lang="en-US" sz="3200" b="1" dirty="0"/>
              <a:t>Head Start was launched in 1965 and was originally conceived as a catch-up summer school program and is one of the longest-running programs attempting to address the effects of systemic poverty in the United States by intervening to aid children. </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649481"/>
            <a:ext cx="8596668" cy="5391882"/>
          </a:xfrm>
        </p:spPr>
        <p:txBody>
          <a:bodyPr anchor="ctr">
            <a:normAutofit fontScale="32500" lnSpcReduction="20000"/>
          </a:bodyPr>
          <a:lstStyle/>
          <a:p>
            <a:pPr marL="0" indent="0">
              <a:buNone/>
            </a:pPr>
            <a:endParaRPr lang="en-US" sz="8600" b="1" dirty="0">
              <a:solidFill>
                <a:schemeClr val="tx1"/>
              </a:solidFill>
            </a:endParaRPr>
          </a:p>
          <a:p>
            <a:endParaRPr lang="en-US" sz="8600" b="1" dirty="0">
              <a:solidFill>
                <a:schemeClr val="tx1"/>
              </a:solidFill>
            </a:endParaRPr>
          </a:p>
          <a:p>
            <a:r>
              <a:rPr lang="en-US" sz="9200" b="1" dirty="0" smtClean="0"/>
              <a:t>Catholic Charities Diocese of Joliet's Early Childhood Services Division provides services to 750 pregnant women, infants, and toddlers in options that addresses the needs of children and families. These options include Early Head Start, Head Start and Child Care. Services provided to children and families are comprehensive which includes education, mental health, disabilities, nutrition, disabilities, family and community engagement. </a:t>
            </a:r>
          </a:p>
          <a:p>
            <a:endParaRPr lang="en-US" sz="8000" b="1" dirty="0" smtClean="0"/>
          </a:p>
          <a:p>
            <a:endParaRPr lang="en-US" sz="3000" b="1" dirty="0"/>
          </a:p>
          <a:p>
            <a:endParaRPr lang="en-US" sz="3000" b="1" dirty="0"/>
          </a:p>
        </p:txBody>
      </p:sp>
    </p:spTree>
    <p:extLst>
      <p:ext uri="{BB962C8B-B14F-4D97-AF65-F5344CB8AC3E}">
        <p14:creationId xmlns:p14="http://schemas.microsoft.com/office/powerpoint/2010/main" val="408394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3106" y="427290"/>
            <a:ext cx="9034720" cy="6076059"/>
          </a:xfrm>
        </p:spPr>
        <p:txBody>
          <a:bodyPr anchor="ctr">
            <a:normAutofit fontScale="25000" lnSpcReduction="20000"/>
          </a:bodyPr>
          <a:lstStyle/>
          <a:p>
            <a:pPr marL="0" indent="0">
              <a:buNone/>
            </a:pPr>
            <a:endParaRPr lang="en-US" sz="8600" b="1" dirty="0">
              <a:solidFill>
                <a:schemeClr val="tx1"/>
              </a:solidFill>
            </a:endParaRPr>
          </a:p>
          <a:p>
            <a:endParaRPr lang="en-US" sz="8600" b="1" dirty="0">
              <a:solidFill>
                <a:schemeClr val="tx1"/>
              </a:solidFill>
            </a:endParaRPr>
          </a:p>
          <a:p>
            <a:r>
              <a:rPr lang="en-US" sz="12000" b="1" dirty="0" smtClean="0"/>
              <a:t>The focus of the program is school readiness, family and community engagement with the intent of impacting the needs of children and families through the tracking of the program's service delivery system. I am responsible for coordinating services that involve the recruitment and enrollment of children, the coordination of transportation, child care and family and community engagement. Ericka provides training and technical assistance to staff on an ongoing basis, and recently, the program was awarded the Award of Excellence for all 5 locations through the Governor's Office of Early Childhood Development for Family and Community Engagement</a:t>
            </a:r>
            <a:endParaRPr lang="en-US" sz="8000" b="1" dirty="0" smtClean="0"/>
          </a:p>
          <a:p>
            <a:endParaRPr lang="en-US" sz="8000" b="1" dirty="0" smtClean="0"/>
          </a:p>
          <a:p>
            <a:endParaRPr lang="en-US" sz="3000" b="1" dirty="0"/>
          </a:p>
          <a:p>
            <a:endParaRPr lang="en-US" sz="3000" b="1" dirty="0"/>
          </a:p>
        </p:txBody>
      </p:sp>
    </p:spTree>
    <p:extLst>
      <p:ext uri="{BB962C8B-B14F-4D97-AF65-F5344CB8AC3E}">
        <p14:creationId xmlns:p14="http://schemas.microsoft.com/office/powerpoint/2010/main" val="1562052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212035"/>
            <a:ext cx="8596668" cy="1444972"/>
          </a:xfrm>
        </p:spPr>
        <p:txBody>
          <a:bodyPr>
            <a:noAutofit/>
          </a:bodyPr>
          <a:lstStyle/>
          <a:p>
            <a:r>
              <a:rPr lang="en-US" sz="4200" b="1" dirty="0">
                <a:solidFill>
                  <a:schemeClr val="accent2">
                    <a:lumMod val="75000"/>
                  </a:schemeClr>
                </a:solidFill>
              </a:rPr>
              <a:t>Child-Parent </a:t>
            </a:r>
            <a:r>
              <a:rPr lang="en-US" sz="4200" b="1" dirty="0" smtClean="0">
                <a:solidFill>
                  <a:schemeClr val="accent2">
                    <a:lumMod val="75000"/>
                  </a:schemeClr>
                </a:solidFill>
              </a:rPr>
              <a:t>Center</a:t>
            </a:r>
            <a:r>
              <a:rPr lang="en-US" sz="4200" b="1" dirty="0">
                <a:solidFill>
                  <a:schemeClr val="accent2">
                    <a:lumMod val="75000"/>
                  </a:schemeClr>
                </a:solidFill>
              </a:rPr>
              <a:t/>
            </a:r>
            <a:br>
              <a:rPr lang="en-US" sz="4200" b="1" dirty="0">
                <a:solidFill>
                  <a:schemeClr val="accent2">
                    <a:lumMod val="75000"/>
                  </a:schemeClr>
                </a:solidFill>
              </a:rPr>
            </a:br>
            <a:r>
              <a:rPr lang="en-US" sz="4200" b="1" dirty="0">
                <a:solidFill>
                  <a:schemeClr val="accent2">
                    <a:lumMod val="75000"/>
                  </a:schemeClr>
                </a:solidFill>
              </a:rPr>
              <a:t>McLean County Unit 5 Schools</a:t>
            </a:r>
          </a:p>
        </p:txBody>
      </p:sp>
      <p:sp>
        <p:nvSpPr>
          <p:cNvPr id="2" name="Content Placeholder 1"/>
          <p:cNvSpPr>
            <a:spLocks noGrp="1"/>
          </p:cNvSpPr>
          <p:nvPr>
            <p:ph idx="1"/>
          </p:nvPr>
        </p:nvSpPr>
        <p:spPr>
          <a:xfrm>
            <a:off x="384313" y="1657007"/>
            <a:ext cx="9448800" cy="4810054"/>
          </a:xfrm>
        </p:spPr>
        <p:txBody>
          <a:bodyPr anchor="ctr">
            <a:noAutofit/>
          </a:bodyPr>
          <a:lstStyle/>
          <a:p>
            <a:r>
              <a:rPr lang="en-US" sz="3000" b="1" dirty="0"/>
              <a:t>Part of the Midwest Expansion of the Child-Parent Center Education Program.</a:t>
            </a:r>
          </a:p>
          <a:p>
            <a:r>
              <a:rPr lang="en-US" sz="3000" b="1" dirty="0"/>
              <a:t>Aims to strengthen achievement of preschool through elementary school-aged children from low-income families through family/child/teacher relationship building and support.</a:t>
            </a:r>
          </a:p>
          <a:p>
            <a:r>
              <a:rPr lang="en-US" sz="3000" b="1" dirty="0"/>
              <a:t>Directed by Dr. Arthur Reynolds at the University’s Human Capital Research Collaborative.</a:t>
            </a: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6348" y="170916"/>
            <a:ext cx="8786191" cy="6084111"/>
          </a:xfrm>
        </p:spPr>
        <p:txBody>
          <a:bodyPr anchor="ctr">
            <a:noAutofit/>
          </a:bodyPr>
          <a:lstStyle/>
          <a:p>
            <a:r>
              <a:rPr lang="en-US" sz="3000" b="1" dirty="0"/>
              <a:t>In the current project, a target group of nearly 2,500 preschool children in 30 schools are being compared with children in comparison schools receiving typical services and followed to the end of the program in third grade.</a:t>
            </a:r>
          </a:p>
          <a:p>
            <a:r>
              <a:rPr lang="en-US" sz="3000" b="1" dirty="0"/>
              <a:t>Key component is the relationship building through parent workshops, family nights, and home visits to support </a:t>
            </a:r>
            <a:r>
              <a:rPr lang="en-US" sz="3000" b="1" dirty="0" smtClean="0"/>
              <a:t>involvement</a:t>
            </a:r>
          </a:p>
        </p:txBody>
      </p:sp>
    </p:spTree>
    <p:extLst>
      <p:ext uri="{BB962C8B-B14F-4D97-AF65-F5344CB8AC3E}">
        <p14:creationId xmlns:p14="http://schemas.microsoft.com/office/powerpoint/2010/main" val="2462614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4579" y="495656"/>
            <a:ext cx="7785219" cy="5076203"/>
          </a:xfrm>
        </p:spPr>
        <p:txBody>
          <a:bodyPr anchor="ctr">
            <a:noAutofit/>
          </a:bodyPr>
          <a:lstStyle/>
          <a:p>
            <a:r>
              <a:rPr lang="en-US" sz="3000" b="1" dirty="0" smtClean="0"/>
              <a:t>The CPC seeks to engage, equip and empower families to participate fully and effectively in their families, schools, and communities</a:t>
            </a:r>
          </a:p>
          <a:p>
            <a:r>
              <a:rPr lang="en-US" sz="3000" b="1" dirty="0" smtClean="0"/>
              <a:t>The CPC Team in McLean County Unit 5 Schools was awarded a 2015-16 “Those Who Excel Award of Excellence” from the Illinois State Board of Education for their work </a:t>
            </a:r>
            <a:r>
              <a:rPr lang="en-US" sz="3000" b="1" smtClean="0"/>
              <a:t>with families</a:t>
            </a:r>
            <a:endParaRPr lang="en-US" sz="3000" b="1" dirty="0" smtClean="0"/>
          </a:p>
        </p:txBody>
      </p:sp>
    </p:spTree>
    <p:extLst>
      <p:ext uri="{BB962C8B-B14F-4D97-AF65-F5344CB8AC3E}">
        <p14:creationId xmlns:p14="http://schemas.microsoft.com/office/powerpoint/2010/main" val="2374021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normAutofit/>
          </a:bodyPr>
          <a:lstStyle/>
          <a:p>
            <a:r>
              <a:rPr lang="en-US" sz="4800" b="1" dirty="0" smtClean="0">
                <a:solidFill>
                  <a:schemeClr val="accent2">
                    <a:lumMod val="75000"/>
                  </a:schemeClr>
                </a:solidFill>
              </a:rPr>
              <a:t>Objectives</a:t>
            </a:r>
            <a:endParaRPr lang="en-US" sz="4800" b="1" dirty="0">
              <a:solidFill>
                <a:schemeClr val="accent2">
                  <a:lumMod val="75000"/>
                </a:schemeClr>
              </a:solidFill>
            </a:endParaRPr>
          </a:p>
        </p:txBody>
      </p:sp>
      <p:sp>
        <p:nvSpPr>
          <p:cNvPr id="2" name="Content Placeholder 1"/>
          <p:cNvSpPr>
            <a:spLocks noGrp="1"/>
          </p:cNvSpPr>
          <p:nvPr>
            <p:ph idx="1"/>
          </p:nvPr>
        </p:nvSpPr>
        <p:spPr>
          <a:xfrm>
            <a:off x="677334" y="1696279"/>
            <a:ext cx="8596668" cy="4345084"/>
          </a:xfrm>
        </p:spPr>
        <p:txBody>
          <a:bodyPr anchor="ctr">
            <a:noAutofit/>
          </a:bodyPr>
          <a:lstStyle/>
          <a:p>
            <a:r>
              <a:rPr lang="en-US" sz="3000" b="1" dirty="0" smtClean="0"/>
              <a:t>Analyze resources/activities in place to support transitions</a:t>
            </a:r>
          </a:p>
          <a:p>
            <a:r>
              <a:rPr lang="en-US" sz="3000" b="1" dirty="0" smtClean="0"/>
              <a:t>Brainstorm ideas for securing resources to support transitions</a:t>
            </a:r>
          </a:p>
          <a:p>
            <a:r>
              <a:rPr lang="en-US" sz="3000" b="1" dirty="0" smtClean="0"/>
              <a:t>Brainstorm activities that will support transitions</a:t>
            </a:r>
            <a:endParaRPr lang="en-US" sz="3000" b="1" dirty="0"/>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8967" y="427289"/>
            <a:ext cx="8596668" cy="982767"/>
          </a:xfrm>
        </p:spPr>
        <p:txBody>
          <a:bodyPr anchor="ctr">
            <a:normAutofit/>
          </a:bodyPr>
          <a:lstStyle/>
          <a:p>
            <a:r>
              <a:rPr lang="en-US" sz="5400" b="1" dirty="0" smtClean="0">
                <a:solidFill>
                  <a:schemeClr val="accent2">
                    <a:lumMod val="75000"/>
                  </a:schemeClr>
                </a:solidFill>
              </a:rPr>
              <a:t>Questions to Consider</a:t>
            </a:r>
            <a:endParaRPr lang="en-US" sz="5400" b="1" dirty="0">
              <a:solidFill>
                <a:schemeClr val="accent2">
                  <a:lumMod val="75000"/>
                </a:schemeClr>
              </a:solidFill>
            </a:endParaRPr>
          </a:p>
        </p:txBody>
      </p:sp>
      <p:sp>
        <p:nvSpPr>
          <p:cNvPr id="2" name="Content Placeholder 1"/>
          <p:cNvSpPr>
            <a:spLocks noGrp="1"/>
          </p:cNvSpPr>
          <p:nvPr>
            <p:ph idx="1"/>
          </p:nvPr>
        </p:nvSpPr>
        <p:spPr>
          <a:xfrm>
            <a:off x="435836" y="1546789"/>
            <a:ext cx="9169637" cy="4785645"/>
          </a:xfrm>
        </p:spPr>
        <p:txBody>
          <a:bodyPr anchor="ctr">
            <a:noAutofit/>
          </a:bodyPr>
          <a:lstStyle/>
          <a:p>
            <a:pPr marL="514350" indent="-514350">
              <a:buClr>
                <a:schemeClr val="accent2">
                  <a:lumMod val="50000"/>
                </a:schemeClr>
              </a:buClr>
              <a:buFont typeface="+mj-lt"/>
              <a:buAutoNum type="arabicPeriod"/>
            </a:pPr>
            <a:r>
              <a:rPr lang="en-US" sz="3200" b="1" dirty="0" smtClean="0">
                <a:solidFill>
                  <a:srgbClr val="C00000"/>
                </a:solidFill>
              </a:rPr>
              <a:t>How can you build the trust with families to support transitions?</a:t>
            </a:r>
          </a:p>
          <a:p>
            <a:pPr marL="514350" indent="-514350">
              <a:buClr>
                <a:schemeClr val="accent2">
                  <a:lumMod val="50000"/>
                </a:schemeClr>
              </a:buClr>
              <a:buFont typeface="+mj-lt"/>
              <a:buAutoNum type="arabicPeriod"/>
            </a:pPr>
            <a:r>
              <a:rPr lang="en-US" sz="3200" b="1" dirty="0" smtClean="0">
                <a:solidFill>
                  <a:schemeClr val="accent3">
                    <a:lumMod val="75000"/>
                  </a:schemeClr>
                </a:solidFill>
              </a:rPr>
              <a:t>How can you support families in understanding the educational expectations for each age/grade level?</a:t>
            </a:r>
          </a:p>
          <a:p>
            <a:pPr marL="514350" indent="-514350">
              <a:buClr>
                <a:schemeClr val="accent2">
                  <a:lumMod val="50000"/>
                </a:schemeClr>
              </a:buClr>
              <a:buFont typeface="+mj-lt"/>
              <a:buAutoNum type="arabicPeriod"/>
            </a:pPr>
            <a:r>
              <a:rPr lang="en-US" sz="3200" b="1" dirty="0" smtClean="0">
                <a:solidFill>
                  <a:schemeClr val="accent2">
                    <a:lumMod val="75000"/>
                  </a:schemeClr>
                </a:solidFill>
              </a:rPr>
              <a:t>How can you build the trust between schools, programs, and local collaborations to promote readiness?</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574</Words>
  <Application>Microsoft Office PowerPoint</Application>
  <PresentationFormat>Widescreen</PresentationFormat>
  <Paragraphs>43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Supported Transitions for Children and Families</vt:lpstr>
      <vt:lpstr>Family and Support Services Catholic Charities, Diocese of Joliet</vt:lpstr>
      <vt:lpstr>PowerPoint Presentation</vt:lpstr>
      <vt:lpstr>PowerPoint Presentation</vt:lpstr>
      <vt:lpstr>Child-Parent Center McLean County Unit 5 Schools</vt:lpstr>
      <vt:lpstr>PowerPoint Presentation</vt:lpstr>
      <vt:lpstr>PowerPoint Presentation</vt:lpstr>
      <vt:lpstr>Objectives</vt:lpstr>
      <vt:lpstr>Questions to Consider</vt:lpstr>
      <vt:lpstr>Collaboration Time</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2016-06-02T18:26:27Z</dcterms:created>
  <dcterms:modified xsi:type="dcterms:W3CDTF">2016-06-14T04:17:13Z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