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1"/>
  </p:sldMasterIdLst>
  <p:notesMasterIdLst>
    <p:notesMasterId r:id="rId27"/>
  </p:notesMasterIdLst>
  <p:sldIdLst>
    <p:sldId id="256" r:id="rId2"/>
    <p:sldId id="257" r:id="rId3"/>
    <p:sldId id="258" r:id="rId4"/>
    <p:sldId id="264" r:id="rId5"/>
    <p:sldId id="269" r:id="rId6"/>
    <p:sldId id="265" r:id="rId7"/>
    <p:sldId id="268" r:id="rId8"/>
    <p:sldId id="262" r:id="rId9"/>
    <p:sldId id="263" r:id="rId10"/>
    <p:sldId id="270" r:id="rId11"/>
    <p:sldId id="271" r:id="rId12"/>
    <p:sldId id="278" r:id="rId13"/>
    <p:sldId id="272" r:id="rId14"/>
    <p:sldId id="275" r:id="rId15"/>
    <p:sldId id="274" r:id="rId16"/>
    <p:sldId id="276" r:id="rId17"/>
    <p:sldId id="277" r:id="rId18"/>
    <p:sldId id="279" r:id="rId19"/>
    <p:sldId id="280" r:id="rId20"/>
    <p:sldId id="273" r:id="rId21"/>
    <p:sldId id="281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4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4E2FD-12E8-714C-A76E-CFEFA045A34E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F8A5F-CD89-F345-9A4F-603636B15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622 educator programs in 35</a:t>
            </a:r>
            <a:r>
              <a:rPr lang="en-US" baseline="0" dirty="0" smtClean="0"/>
              <a:t> states</a:t>
            </a:r>
          </a:p>
          <a:p>
            <a:r>
              <a:rPr lang="en-US" baseline="0" dirty="0" smtClean="0"/>
              <a:t>Red = policy in place</a:t>
            </a:r>
          </a:p>
          <a:p>
            <a:r>
              <a:rPr lang="en-US" baseline="0" dirty="0" smtClean="0"/>
              <a:t>Blue = taking steps toward implementation</a:t>
            </a:r>
          </a:p>
          <a:p>
            <a:r>
              <a:rPr lang="en-US" baseline="0" dirty="0" smtClean="0"/>
              <a:t>Tan = some participation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F8A5F-CD89-F345-9A4F-603636B153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5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Rubric Progressions:</a:t>
            </a:r>
            <a:r>
              <a:rPr lang="en-US" baseline="0" dirty="0" smtClean="0"/>
              <a:t>  </a:t>
            </a:r>
            <a:r>
              <a:rPr lang="en-US" dirty="0" smtClean="0"/>
              <a:t>Early novice to expert teacher</a:t>
            </a:r>
          </a:p>
          <a:p>
            <a:endParaRPr lang="en-US" dirty="0" smtClean="0"/>
          </a:p>
          <a:p>
            <a:r>
              <a:rPr lang="en-US" dirty="0" smtClean="0"/>
              <a:t>Candidate demonstrates:</a:t>
            </a:r>
          </a:p>
          <a:p>
            <a:pPr lvl="2"/>
            <a:r>
              <a:rPr lang="en-US" dirty="0" smtClean="0"/>
              <a:t>Expanding repertoire of skills and strategies</a:t>
            </a:r>
          </a:p>
          <a:p>
            <a:pPr lvl="2"/>
            <a:r>
              <a:rPr lang="en-US" dirty="0" smtClean="0"/>
              <a:t>Deepening of rationale and reflection</a:t>
            </a:r>
          </a:p>
          <a:p>
            <a:pPr lvl="2"/>
            <a:r>
              <a:rPr lang="en-US" dirty="0" smtClean="0"/>
              <a:t>Shift from teacher focus to student focus</a:t>
            </a:r>
          </a:p>
          <a:p>
            <a:pPr lvl="2"/>
            <a:r>
              <a:rPr lang="en-US" dirty="0" smtClean="0"/>
              <a:t>Move from whole class to generic groups to individuals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E45B3-2025-8549-902A-EA5A5D3E93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7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DD8B332-1C6B-494B-B900-5DACAADCBE0C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99D5CA7-1A6E-4543-84F6-2BD9518DC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B332-1C6B-494B-B900-5DACAADCBE0C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5CA7-1A6E-4543-84F6-2BD9518DC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B332-1C6B-494B-B900-5DACAADCBE0C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5CA7-1A6E-4543-84F6-2BD9518DC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B332-1C6B-494B-B900-5DACAADCBE0C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5CA7-1A6E-4543-84F6-2BD9518DC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B332-1C6B-494B-B900-5DACAADCBE0C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5CA7-1A6E-4543-84F6-2BD9518DC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B332-1C6B-494B-B900-5DACAADCBE0C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5CA7-1A6E-4543-84F6-2BD9518DCA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B332-1C6B-494B-B900-5DACAADCBE0C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5CA7-1A6E-4543-84F6-2BD9518DCA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B332-1C6B-494B-B900-5DACAADCBE0C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5CA7-1A6E-4543-84F6-2BD9518DC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B332-1C6B-494B-B900-5DACAADCBE0C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5CA7-1A6E-4543-84F6-2BD9518DC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DD8B332-1C6B-494B-B900-5DACAADCBE0C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99D5CA7-1A6E-4543-84F6-2BD9518DC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DD8B332-1C6B-494B-B900-5DACAADCBE0C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99D5CA7-1A6E-4543-84F6-2BD9518DC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DD8B332-1C6B-494B-B900-5DACAADCBE0C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99D5CA7-1A6E-4543-84F6-2BD9518DCA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elpalme@ilst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ROE 17 &amp; ISU:</a:t>
            </a:r>
            <a:br>
              <a:rPr lang="en-US" dirty="0" smtClean="0"/>
            </a:br>
            <a:r>
              <a:rPr lang="en-US" dirty="0" smtClean="0"/>
              <a:t> A Partnership for Learning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38" y="3736622"/>
            <a:ext cx="1787525" cy="1698943"/>
          </a:xfrm>
          <a:prstGeom prst="rect">
            <a:avLst/>
          </a:prstGeom>
        </p:spPr>
      </p:pic>
      <p:pic>
        <p:nvPicPr>
          <p:cNvPr id="5" name="Picture 4" descr="http://upload.wikimedia.org/wikipedia/en/f/f9/Illinois_State_University_Sea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530" y="3736622"/>
            <a:ext cx="1811337" cy="1620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8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Task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Key Teaching Constructs</a:t>
            </a:r>
          </a:p>
          <a:p>
            <a:pPr lvl="1"/>
            <a:r>
              <a:rPr lang="en-US" dirty="0" smtClean="0"/>
              <a:t>Learning Environment</a:t>
            </a:r>
          </a:p>
          <a:p>
            <a:pPr lvl="1"/>
            <a:r>
              <a:rPr lang="en-US" dirty="0" smtClean="0"/>
              <a:t>Engaging Students in Learning</a:t>
            </a:r>
          </a:p>
          <a:p>
            <a:pPr lvl="1"/>
            <a:r>
              <a:rPr lang="en-US" dirty="0" smtClean="0"/>
              <a:t>Deepening Student Learning</a:t>
            </a:r>
          </a:p>
          <a:p>
            <a:pPr lvl="1"/>
            <a:r>
              <a:rPr lang="en-US" dirty="0" smtClean="0"/>
              <a:t>Subject-specific Pedagogy</a:t>
            </a:r>
          </a:p>
          <a:p>
            <a:pPr lvl="1"/>
            <a:r>
              <a:rPr lang="en-US" dirty="0" smtClean="0"/>
              <a:t>Analyzing Teaching Effectiveness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Submitted?</a:t>
            </a:r>
          </a:p>
          <a:p>
            <a:endParaRPr lang="en-US" dirty="0"/>
          </a:p>
          <a:p>
            <a:pPr lvl="1"/>
            <a:r>
              <a:rPr lang="en-US" dirty="0" smtClean="0"/>
              <a:t>Video clip(s)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Instruction Commentary</a:t>
            </a:r>
          </a:p>
        </p:txBody>
      </p:sp>
    </p:spTree>
    <p:extLst>
      <p:ext uri="{BB962C8B-B14F-4D97-AF65-F5344CB8AC3E}">
        <p14:creationId xmlns:p14="http://schemas.microsoft.com/office/powerpoint/2010/main" val="119310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Key Teaching Constructs</a:t>
            </a:r>
          </a:p>
          <a:p>
            <a:pPr lvl="1"/>
            <a:r>
              <a:rPr lang="en-US" dirty="0" smtClean="0"/>
              <a:t>Analyzing Student Learning</a:t>
            </a:r>
          </a:p>
          <a:p>
            <a:pPr lvl="1"/>
            <a:r>
              <a:rPr lang="en-US" dirty="0" smtClean="0"/>
              <a:t>Providing Feedback to Guide Learning</a:t>
            </a:r>
          </a:p>
          <a:p>
            <a:pPr lvl="1"/>
            <a:r>
              <a:rPr lang="en-US" dirty="0" smtClean="0"/>
              <a:t>Guiding Student Use of Feedback</a:t>
            </a:r>
            <a:endParaRPr lang="en-US" dirty="0"/>
          </a:p>
          <a:p>
            <a:pPr lvl="1"/>
            <a:r>
              <a:rPr lang="en-US" dirty="0" smtClean="0"/>
              <a:t>Analyzing Students’ Use of Language</a:t>
            </a:r>
          </a:p>
          <a:p>
            <a:pPr lvl="1"/>
            <a:r>
              <a:rPr lang="en-US" dirty="0" smtClean="0"/>
              <a:t>Using Assessment to Inform Instruction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Submitted?</a:t>
            </a:r>
          </a:p>
          <a:p>
            <a:pPr lvl="1"/>
            <a:r>
              <a:rPr lang="en-US" dirty="0" smtClean="0"/>
              <a:t>Assessment Commentary</a:t>
            </a:r>
          </a:p>
          <a:p>
            <a:pPr lvl="1"/>
            <a:r>
              <a:rPr lang="en-US" dirty="0" smtClean="0"/>
              <a:t>Student work samples</a:t>
            </a:r>
          </a:p>
          <a:p>
            <a:pPr lvl="1"/>
            <a:r>
              <a:rPr lang="en-US" dirty="0" smtClean="0"/>
              <a:t>Evidence of feedback</a:t>
            </a:r>
          </a:p>
          <a:p>
            <a:pPr lvl="1"/>
            <a:r>
              <a:rPr lang="en-US" dirty="0" smtClean="0"/>
              <a:t>Evaluation 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7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Talk #1: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the </a:t>
            </a:r>
            <a:r>
              <a:rPr lang="en-US" dirty="0" err="1" smtClean="0"/>
              <a:t>edTPA</a:t>
            </a:r>
            <a:r>
              <a:rPr lang="en-US" dirty="0" smtClean="0"/>
              <a:t> and Danielson’s Framework for Teaching relate to each other?</a:t>
            </a:r>
          </a:p>
          <a:p>
            <a:endParaRPr lang="en-US" dirty="0"/>
          </a:p>
          <a:p>
            <a:r>
              <a:rPr lang="en-US" dirty="0" smtClean="0"/>
              <a:t>Resources:</a:t>
            </a:r>
          </a:p>
          <a:p>
            <a:pPr lvl="1"/>
            <a:r>
              <a:rPr lang="en-US" dirty="0" smtClean="0"/>
              <a:t>Structure of the </a:t>
            </a:r>
            <a:r>
              <a:rPr lang="en-US" dirty="0" err="1" smtClean="0"/>
              <a:t>edTPA</a:t>
            </a:r>
            <a:endParaRPr lang="en-US" dirty="0" smtClean="0"/>
          </a:p>
          <a:p>
            <a:pPr lvl="1"/>
            <a:r>
              <a:rPr lang="en-US" dirty="0" smtClean="0"/>
              <a:t>Guide to the </a:t>
            </a:r>
            <a:r>
              <a:rPr lang="en-US" dirty="0" err="1" smtClean="0"/>
              <a:t>edTPA</a:t>
            </a:r>
            <a:r>
              <a:rPr lang="en-US" dirty="0" smtClean="0"/>
              <a:t> Rubrics</a:t>
            </a:r>
          </a:p>
          <a:p>
            <a:pPr lvl="1"/>
            <a:r>
              <a:rPr lang="en-US" dirty="0" smtClean="0"/>
              <a:t>The Framework for Teaching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edTPA Rubric </a:t>
            </a:r>
            <a:r>
              <a:rPr lang="en-US" dirty="0"/>
              <a:t>B</a:t>
            </a:r>
            <a:r>
              <a:rPr lang="en-US" dirty="0" smtClean="0"/>
              <a:t>lueprint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455842"/>
              </p:ext>
            </p:extLst>
          </p:nvPr>
        </p:nvGraphicFramePr>
        <p:xfrm>
          <a:off x="1287708" y="2076429"/>
          <a:ext cx="6399260" cy="3657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79852"/>
                <a:gridCol w="1279852"/>
                <a:gridCol w="1279852"/>
                <a:gridCol w="1279852"/>
                <a:gridCol w="1279852"/>
              </a:tblGrid>
              <a:tr h="1071523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 name:  Rubric</a:t>
                      </a:r>
                      <a:r>
                        <a:rPr lang="en-US" baseline="0" dirty="0" smtClean="0"/>
                        <a:t> Title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l"/>
                      <a:r>
                        <a:rPr lang="en-US" b="1" baseline="0" dirty="0" smtClean="0"/>
                        <a:t>Guiding Question</a:t>
                      </a:r>
                    </a:p>
                    <a:p>
                      <a:pPr algn="l"/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 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 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 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 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7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Struggling</a:t>
                      </a:r>
                      <a:r>
                        <a:rPr lang="en-US" sz="1600" baseline="0" dirty="0" smtClean="0"/>
                        <a:t> candidate, not ready to teach</a:t>
                      </a:r>
                      <a:endParaRPr lang="en-US" sz="1600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Some skill but needs more practice to be teacher-of-record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Acceptable level to begin teaching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Solid foundation of knowledge and skills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Stellar candidate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968" y="5637618"/>
            <a:ext cx="10160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104" y="5802586"/>
            <a:ext cx="2894234" cy="43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4-30 at 4.21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5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edTPA</a:t>
            </a:r>
            <a:r>
              <a:rPr lang="en-US" dirty="0" smtClean="0"/>
              <a:t> Scoring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166533" y="1908704"/>
            <a:ext cx="2336799" cy="232462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32935" y="3979333"/>
            <a:ext cx="2302932" cy="216746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73443" y="3886198"/>
            <a:ext cx="2286002" cy="22606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26266" y="2675468"/>
            <a:ext cx="33697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5 Rubrics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893734" y="4564109"/>
            <a:ext cx="33697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5 Rubrics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818109"/>
            <a:ext cx="33697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5 Rubrics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91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Passing Scores in Illinois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2015 - 16: 35</a:t>
            </a:r>
          </a:p>
          <a:p>
            <a:r>
              <a:rPr lang="en-US" dirty="0" smtClean="0"/>
              <a:t>2016 - 17: 35</a:t>
            </a:r>
          </a:p>
          <a:p>
            <a:r>
              <a:rPr lang="en-US" dirty="0" smtClean="0"/>
              <a:t>2017 - 18: 37</a:t>
            </a:r>
          </a:p>
          <a:p>
            <a:r>
              <a:rPr lang="en-US" dirty="0" smtClean="0"/>
              <a:t>2018 – 19: 39</a:t>
            </a:r>
          </a:p>
          <a:p>
            <a:r>
              <a:rPr lang="en-US" dirty="0" smtClean="0"/>
              <a:t>2019 – 20: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Talk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Analyzing ISU’s </a:t>
            </a:r>
            <a:r>
              <a:rPr lang="en-US" dirty="0" err="1" smtClean="0"/>
              <a:t>edTPA</a:t>
            </a:r>
            <a:r>
              <a:rPr lang="en-US" dirty="0" smtClean="0"/>
              <a:t> performance</a:t>
            </a:r>
          </a:p>
          <a:p>
            <a:pPr lvl="1"/>
            <a:r>
              <a:rPr lang="en-US" dirty="0" smtClean="0"/>
              <a:t>What areas of strength do you see in the data? Why do you think student teachers are performing well in those areas?</a:t>
            </a:r>
          </a:p>
          <a:p>
            <a:pPr lvl="1"/>
            <a:r>
              <a:rPr lang="en-US" dirty="0" smtClean="0"/>
              <a:t>What are the areas of challenge you see in the data? Why do you think student teachers are struggling in those areas?</a:t>
            </a:r>
          </a:p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Guide to the </a:t>
            </a:r>
            <a:r>
              <a:rPr lang="en-US" dirty="0" err="1" smtClean="0"/>
              <a:t>edTPA</a:t>
            </a:r>
            <a:r>
              <a:rPr lang="en-US" dirty="0" smtClean="0"/>
              <a:t> Rubrics</a:t>
            </a:r>
          </a:p>
          <a:p>
            <a:pPr lvl="1"/>
            <a:r>
              <a:rPr lang="en-US" dirty="0" smtClean="0"/>
              <a:t>Spring 2015 ISU </a:t>
            </a:r>
            <a:r>
              <a:rPr lang="en-US" dirty="0" err="1" smtClean="0"/>
              <a:t>edTPA</a:t>
            </a:r>
            <a:r>
              <a:rPr lang="en-US" smtClean="0"/>
              <a:t> Scores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</a:t>
            </a:r>
            <a:r>
              <a:rPr lang="en-US" dirty="0" err="1" smtClean="0"/>
              <a:t>edTPA</a:t>
            </a:r>
            <a:r>
              <a:rPr lang="en-US" dirty="0" smtClean="0"/>
              <a:t> on 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New capstone assessment</a:t>
            </a:r>
          </a:p>
          <a:p>
            <a:r>
              <a:rPr lang="en-US" dirty="0" smtClean="0"/>
              <a:t>Common language</a:t>
            </a:r>
          </a:p>
          <a:p>
            <a:r>
              <a:rPr lang="en-US" dirty="0" smtClean="0"/>
              <a:t>High stakes assessment tied to student teaching</a:t>
            </a:r>
          </a:p>
          <a:p>
            <a:r>
              <a:rPr lang="en-US" dirty="0" smtClean="0"/>
              <a:t>Requirement for program completion</a:t>
            </a:r>
          </a:p>
          <a:p>
            <a:r>
              <a:rPr lang="en-US" dirty="0" smtClean="0"/>
              <a:t>Development of </a:t>
            </a:r>
            <a:r>
              <a:rPr lang="en-US" dirty="0" err="1" smtClean="0"/>
              <a:t>edTPA</a:t>
            </a:r>
            <a:r>
              <a:rPr lang="en-US" dirty="0" smtClean="0"/>
              <a:t> retake support system</a:t>
            </a:r>
          </a:p>
          <a:p>
            <a:r>
              <a:rPr lang="en-US" dirty="0" smtClean="0"/>
              <a:t>Revision of university and program assessment systems</a:t>
            </a:r>
          </a:p>
          <a:p>
            <a:r>
              <a:rPr lang="en-US" dirty="0" smtClean="0"/>
              <a:t>Need for extensive faculty professional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8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</a:t>
            </a:r>
            <a:r>
              <a:rPr lang="en-US" dirty="0" err="1" smtClean="0"/>
              <a:t>edTPA</a:t>
            </a:r>
            <a:r>
              <a:rPr lang="en-US" dirty="0" smtClean="0"/>
              <a:t> on Student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Extensive 10 – 12 week project</a:t>
            </a:r>
          </a:p>
          <a:p>
            <a:r>
              <a:rPr lang="en-US" dirty="0" smtClean="0"/>
              <a:t>Emphasis on certain teaching practices</a:t>
            </a:r>
          </a:p>
          <a:p>
            <a:r>
              <a:rPr lang="en-US" dirty="0" smtClean="0"/>
              <a:t>$300 fee</a:t>
            </a:r>
          </a:p>
          <a:p>
            <a:r>
              <a:rPr lang="en-US" dirty="0" smtClean="0"/>
              <a:t>More extensive reflections</a:t>
            </a:r>
          </a:p>
          <a:p>
            <a:r>
              <a:rPr lang="en-US" dirty="0" smtClean="0"/>
              <a:t>Better preparation for teacher evaluations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6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2439182"/>
            <a:ext cx="1963737" cy="1933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207" y="2439181"/>
            <a:ext cx="1963737" cy="1933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50" y="2331329"/>
            <a:ext cx="2073274" cy="2041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4771292"/>
            <a:ext cx="2119312" cy="2086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113" y="4711894"/>
            <a:ext cx="2179638" cy="21461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0411" y="3362583"/>
            <a:ext cx="22256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Arts and Sciences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4238" y="3362583"/>
            <a:ext cx="22256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Applied Science and Technology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92849" y="3391416"/>
            <a:ext cx="22256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37076" y="5775841"/>
            <a:ext cx="22256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Fine Arts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73249" y="5763141"/>
            <a:ext cx="22256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55207" y="920750"/>
            <a:ext cx="3563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Council for Teacher Education (CTE)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707" y="620262"/>
            <a:ext cx="17145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21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Timeline during Student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Weeks 1 – 6:  Work on Task 1</a:t>
            </a:r>
          </a:p>
          <a:p>
            <a:r>
              <a:rPr lang="en-US" dirty="0" smtClean="0"/>
              <a:t>Weeks 7-8: Teach learning segment</a:t>
            </a:r>
          </a:p>
          <a:p>
            <a:r>
              <a:rPr lang="en-US" dirty="0" smtClean="0"/>
              <a:t>Weeks 9-12: Complete Tasks 2 &amp; 3</a:t>
            </a:r>
          </a:p>
          <a:p>
            <a:r>
              <a:rPr lang="en-US" dirty="0" smtClean="0"/>
              <a:t>Week 13 or 14: Submit for official scoring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</a:t>
            </a:r>
            <a:r>
              <a:rPr lang="en-US" dirty="0" err="1" smtClean="0"/>
              <a:t>edTPA</a:t>
            </a:r>
            <a:r>
              <a:rPr lang="en-US" dirty="0" smtClean="0"/>
              <a:t> on Cooperating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teacher may be brought back to ISU more often for workshops</a:t>
            </a:r>
          </a:p>
          <a:p>
            <a:r>
              <a:rPr lang="en-US" dirty="0" smtClean="0"/>
              <a:t>May be asked to assist with…</a:t>
            </a:r>
          </a:p>
          <a:p>
            <a:pPr lvl="1"/>
            <a:r>
              <a:rPr lang="en-US" dirty="0" smtClean="0"/>
              <a:t>Distributing and collecting video permission forms</a:t>
            </a:r>
          </a:p>
          <a:p>
            <a:pPr lvl="1"/>
            <a:r>
              <a:rPr lang="en-US" dirty="0" smtClean="0"/>
              <a:t>Helping the student teacher find a place in the curriculum that may be a good fit for the learning segment</a:t>
            </a:r>
          </a:p>
          <a:p>
            <a:pPr lvl="1"/>
            <a:r>
              <a:rPr lang="en-US" dirty="0" smtClean="0"/>
              <a:t>Video recording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9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</a:t>
            </a:r>
            <a:r>
              <a:rPr lang="en-US" dirty="0" err="1" smtClean="0"/>
              <a:t>edTPA</a:t>
            </a:r>
            <a:r>
              <a:rPr lang="en-US" dirty="0" smtClean="0"/>
              <a:t> on the 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of “culture of evidence” prior to professional evaluations</a:t>
            </a:r>
          </a:p>
          <a:p>
            <a:r>
              <a:rPr lang="en-US" dirty="0" smtClean="0"/>
              <a:t>Deeper focus on student learning throughout the teaching process</a:t>
            </a:r>
          </a:p>
          <a:p>
            <a:r>
              <a:rPr lang="en-US" dirty="0" smtClean="0"/>
              <a:t>Clear performance criteria for beginning teaching</a:t>
            </a:r>
          </a:p>
          <a:p>
            <a:r>
              <a:rPr lang="en-US" dirty="0" smtClean="0"/>
              <a:t>Increased familiarity with National Board Certification format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0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Plan: What’s Next?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Increased focus on assessment practices, especially on the role of feedback in the educational process</a:t>
            </a:r>
          </a:p>
          <a:p>
            <a:pPr marL="0" indent="0">
              <a:buNone/>
            </a:pPr>
            <a:r>
              <a:rPr lang="en-US" dirty="0" smtClean="0"/>
              <a:t>2. 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0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 for ISU Cooperating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edTPA</a:t>
            </a:r>
            <a:r>
              <a:rPr lang="en-US" dirty="0" smtClean="0"/>
              <a:t>-related materials in folder</a:t>
            </a:r>
          </a:p>
          <a:p>
            <a:r>
              <a:rPr lang="en-US" dirty="0" smtClean="0"/>
              <a:t>Disposition concerns </a:t>
            </a:r>
          </a:p>
          <a:p>
            <a:r>
              <a:rPr lang="en-US" dirty="0" smtClean="0"/>
              <a:t>Student Teaching Handbook</a:t>
            </a:r>
          </a:p>
          <a:p>
            <a:r>
              <a:rPr lang="en-US" dirty="0" smtClean="0"/>
              <a:t>University Supervisor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Elisa Palmer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elpalme@ilstu.edu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95500"/>
            <a:ext cx="1280914" cy="1261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114" y="2726104"/>
            <a:ext cx="1280914" cy="1261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725008"/>
            <a:ext cx="1280914" cy="1261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114" y="4533900"/>
            <a:ext cx="1280914" cy="1261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11775"/>
            <a:ext cx="1280914" cy="1261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809" y="3825134"/>
            <a:ext cx="1780788" cy="17667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540" y="0"/>
            <a:ext cx="1714500" cy="1739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08579" y="2379646"/>
            <a:ext cx="265786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Cecilia J. </a:t>
            </a:r>
            <a:r>
              <a:rPr lang="en-US" dirty="0" err="1" smtClean="0"/>
              <a:t>Lauby</a:t>
            </a:r>
            <a:r>
              <a:rPr lang="en-US" dirty="0" smtClean="0"/>
              <a:t> Teacher Education Center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629" y="3025977"/>
            <a:ext cx="1682540" cy="168254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5501297" y="1513441"/>
            <a:ext cx="379743" cy="7630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507235" y="4189510"/>
            <a:ext cx="1236960" cy="2642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55772" y="3546530"/>
            <a:ext cx="1175765" cy="4407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755772" y="3987312"/>
            <a:ext cx="954640" cy="4169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589597" y="3825135"/>
            <a:ext cx="1154598" cy="3317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744195" y="1513441"/>
            <a:ext cx="577299" cy="7630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53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 err="1" smtClean="0"/>
              <a:t>edTPA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performance based assessment of teaching</a:t>
            </a:r>
          </a:p>
          <a:p>
            <a:r>
              <a:rPr lang="en-US" dirty="0" smtClean="0"/>
              <a:t>Developed by the Stanford Center for Assessment, Learning, &amp; Equity (SCALE) in conjunction with…</a:t>
            </a:r>
          </a:p>
          <a:p>
            <a:pPr lvl="1"/>
            <a:r>
              <a:rPr lang="en-US" dirty="0" smtClean="0"/>
              <a:t>AACTE (both national and state chapters)</a:t>
            </a:r>
          </a:p>
          <a:p>
            <a:pPr lvl="1"/>
            <a:r>
              <a:rPr lang="en-US" dirty="0" smtClean="0"/>
              <a:t>Over 1,000 educators in 29 states</a:t>
            </a:r>
          </a:p>
          <a:p>
            <a:pPr lvl="1"/>
            <a:r>
              <a:rPr lang="en-US" dirty="0" smtClean="0"/>
              <a:t>Over 450 institutions of higher education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4" y="817582"/>
            <a:ext cx="6643510" cy="9265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Participation in </a:t>
            </a:r>
            <a:r>
              <a:rPr lang="en-US" dirty="0" err="1" smtClean="0"/>
              <a:t>edTPA</a:t>
            </a:r>
            <a:endParaRPr lang="en-US" dirty="0"/>
          </a:p>
        </p:txBody>
      </p:sp>
      <p:pic>
        <p:nvPicPr>
          <p:cNvPr id="4" name="Picture 3" descr="Screen Shot 2015-06-10 at 2.31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83" y="1905380"/>
            <a:ext cx="7346951" cy="441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2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ISU &amp; </a:t>
            </a:r>
            <a:r>
              <a:rPr lang="en-US" dirty="0" err="1" smtClean="0"/>
              <a:t>edTPA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Spring 2011 2013 – 11 ISU programs pilot the </a:t>
            </a:r>
            <a:r>
              <a:rPr lang="en-US" dirty="0" err="1" smtClean="0"/>
              <a:t>edTPA</a:t>
            </a:r>
            <a:endParaRPr lang="en-US" dirty="0" smtClean="0"/>
          </a:p>
          <a:p>
            <a:r>
              <a:rPr lang="en-US" dirty="0" smtClean="0"/>
              <a:t>Fall 2013 – Spring 2015</a:t>
            </a:r>
          </a:p>
          <a:p>
            <a:pPr lvl="1"/>
            <a:r>
              <a:rPr lang="en-US" dirty="0" smtClean="0"/>
              <a:t>Full implementation of </a:t>
            </a:r>
            <a:r>
              <a:rPr lang="en-US" dirty="0" err="1" smtClean="0"/>
              <a:t>edTPA</a:t>
            </a:r>
            <a:r>
              <a:rPr lang="en-US" dirty="0" smtClean="0"/>
              <a:t> for all programs (in compliance with state legislation)</a:t>
            </a:r>
          </a:p>
          <a:p>
            <a:pPr lvl="1"/>
            <a:r>
              <a:rPr lang="en-US" dirty="0" smtClean="0"/>
              <a:t>Provost’s office provides funds for official scoring of </a:t>
            </a:r>
            <a:r>
              <a:rPr lang="en-US" dirty="0" err="1" smtClean="0"/>
              <a:t>edTPA</a:t>
            </a:r>
            <a:r>
              <a:rPr lang="en-US" dirty="0" smtClean="0"/>
              <a:t> portfolios</a:t>
            </a:r>
          </a:p>
          <a:p>
            <a:r>
              <a:rPr lang="en-US" dirty="0" smtClean="0"/>
              <a:t>Consequential for program completion and licensure on September 1,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1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student teachers need to do for the </a:t>
            </a:r>
            <a:r>
              <a:rPr lang="en-US" dirty="0" err="1" smtClean="0"/>
              <a:t>edTPA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portfolio of evidence of practice centering around 3-5 lessons (learning segment)</a:t>
            </a:r>
          </a:p>
          <a:p>
            <a:r>
              <a:rPr lang="en-US" dirty="0" smtClean="0"/>
              <a:t>Explain and justify their instructional decisions</a:t>
            </a:r>
          </a:p>
          <a:p>
            <a:r>
              <a:rPr lang="en-US" dirty="0" smtClean="0"/>
              <a:t>Build a case that they are ready for their own classroom</a:t>
            </a:r>
          </a:p>
        </p:txBody>
      </p:sp>
    </p:spTree>
    <p:extLst>
      <p:ext uri="{BB962C8B-B14F-4D97-AF65-F5344CB8AC3E}">
        <p14:creationId xmlns:p14="http://schemas.microsoft.com/office/powerpoint/2010/main" val="33289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80516"/>
            <a:ext cx="6965245" cy="1202485"/>
          </a:xfrm>
        </p:spPr>
        <p:txBody>
          <a:bodyPr/>
          <a:lstStyle/>
          <a:p>
            <a:r>
              <a:rPr lang="en-US" dirty="0" smtClean="0"/>
              <a:t>Structure of </a:t>
            </a:r>
            <a:r>
              <a:rPr lang="en-US" dirty="0" err="1" smtClean="0"/>
              <a:t>edTPA</a:t>
            </a:r>
            <a:endParaRPr lang="en-US" dirty="0"/>
          </a:p>
        </p:txBody>
      </p:sp>
      <p:pic>
        <p:nvPicPr>
          <p:cNvPr id="4" name="Content Placeholder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68" r="-22568"/>
          <a:stretch>
            <a:fillRect/>
          </a:stretch>
        </p:blipFill>
        <p:spPr>
          <a:xfrm>
            <a:off x="1095023" y="1664466"/>
            <a:ext cx="7203018" cy="4471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1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Task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Key Teaching Constructs</a:t>
            </a:r>
          </a:p>
          <a:p>
            <a:pPr lvl="1"/>
            <a:r>
              <a:rPr lang="en-US" dirty="0" smtClean="0"/>
              <a:t>Planning for content understanding</a:t>
            </a:r>
          </a:p>
          <a:p>
            <a:pPr lvl="1"/>
            <a:r>
              <a:rPr lang="en-US" dirty="0" smtClean="0"/>
              <a:t>Supporting varied student learning needs</a:t>
            </a:r>
          </a:p>
          <a:p>
            <a:pPr lvl="1"/>
            <a:r>
              <a:rPr lang="en-US" dirty="0" smtClean="0"/>
              <a:t>Using knowledge of students to inform teaching and learning</a:t>
            </a:r>
          </a:p>
          <a:p>
            <a:pPr lvl="1"/>
            <a:r>
              <a:rPr lang="en-US" dirty="0" smtClean="0"/>
              <a:t>Supporting language demands</a:t>
            </a:r>
          </a:p>
          <a:p>
            <a:pPr lvl="1"/>
            <a:r>
              <a:rPr lang="en-US" dirty="0" smtClean="0"/>
              <a:t>Monitoring and supporting student 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Submitted?</a:t>
            </a:r>
          </a:p>
          <a:p>
            <a:pPr lvl="1"/>
            <a:r>
              <a:rPr lang="en-US" dirty="0" smtClean="0"/>
              <a:t>Context for Learning</a:t>
            </a:r>
          </a:p>
          <a:p>
            <a:pPr lvl="1"/>
            <a:r>
              <a:rPr lang="en-US" dirty="0" smtClean="0"/>
              <a:t>Planning Commentary</a:t>
            </a:r>
          </a:p>
          <a:p>
            <a:pPr lvl="1"/>
            <a:r>
              <a:rPr lang="en-US" dirty="0" smtClean="0"/>
              <a:t>Lesson plans</a:t>
            </a:r>
          </a:p>
          <a:p>
            <a:pPr lvl="1"/>
            <a:r>
              <a:rPr lang="en-US" dirty="0" smtClean="0"/>
              <a:t>Instructional materials</a:t>
            </a:r>
          </a:p>
          <a:p>
            <a:pPr lvl="1"/>
            <a:r>
              <a:rPr lang="en-US" dirty="0" smtClean="0"/>
              <a:t>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4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155</TotalTime>
  <Words>790</Words>
  <Application>Microsoft Office PowerPoint</Application>
  <PresentationFormat>On-screen Show (4:3)</PresentationFormat>
  <Paragraphs>166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Pushpin</vt:lpstr>
      <vt:lpstr>ROE 17 &amp; ISU:  A Partnership for Learning</vt:lpstr>
      <vt:lpstr>PowerPoint Presentation</vt:lpstr>
      <vt:lpstr>PowerPoint Presentation</vt:lpstr>
      <vt:lpstr>What is the edTPA?</vt:lpstr>
      <vt:lpstr>National Participation in edTPA</vt:lpstr>
      <vt:lpstr>ISU &amp; edTPA</vt:lpstr>
      <vt:lpstr>What do student teachers need to do for the edTPA?</vt:lpstr>
      <vt:lpstr>Structure of edTPA</vt:lpstr>
      <vt:lpstr>Planning Task</vt:lpstr>
      <vt:lpstr>Instruction Task</vt:lpstr>
      <vt:lpstr>Assessment Task</vt:lpstr>
      <vt:lpstr>Table Talk #1: </vt:lpstr>
      <vt:lpstr>edTPA Rubric Blueprint</vt:lpstr>
      <vt:lpstr>PowerPoint Presentation</vt:lpstr>
      <vt:lpstr>edTPA Scoring</vt:lpstr>
      <vt:lpstr>Passing Scores in Illinois</vt:lpstr>
      <vt:lpstr>Table Talk #2</vt:lpstr>
      <vt:lpstr>Impact of edTPA on ISU</vt:lpstr>
      <vt:lpstr>Impact of edTPA on Student Teachers</vt:lpstr>
      <vt:lpstr>General Timeline during Student Teaching</vt:lpstr>
      <vt:lpstr>Impact of edTPA on Cooperating Teachers</vt:lpstr>
      <vt:lpstr>Impact of edTPA on the Profession</vt:lpstr>
      <vt:lpstr>Action Plan: What’s Next? </vt:lpstr>
      <vt:lpstr>Resources for ISU Cooperating Teachers</vt:lpstr>
      <vt:lpstr>Questions? </vt:lpstr>
    </vt:vector>
  </TitlesOfParts>
  <Company>Illinois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Palmer, Elisa</dc:creator>
  <cp:lastModifiedBy>Bolin, Melinda</cp:lastModifiedBy>
  <cp:revision>20</cp:revision>
  <dcterms:created xsi:type="dcterms:W3CDTF">2015-06-10T18:11:39Z</dcterms:created>
  <dcterms:modified xsi:type="dcterms:W3CDTF">2015-06-23T13:26:46Z</dcterms:modified>
</cp:coreProperties>
</file>